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  <p:sldMasterId id="2147483660" r:id="rId5"/>
  </p:sldMasterIdLst>
  <p:notesMasterIdLst>
    <p:notesMasterId r:id="rId30"/>
  </p:notesMasterIdLst>
  <p:sldIdLst>
    <p:sldId id="288" r:id="rId6"/>
    <p:sldId id="293" r:id="rId7"/>
    <p:sldId id="316" r:id="rId8"/>
    <p:sldId id="298" r:id="rId9"/>
    <p:sldId id="292" r:id="rId10"/>
    <p:sldId id="318" r:id="rId11"/>
    <p:sldId id="319" r:id="rId12"/>
    <p:sldId id="297" r:id="rId13"/>
    <p:sldId id="315" r:id="rId14"/>
    <p:sldId id="302" r:id="rId15"/>
    <p:sldId id="304" r:id="rId16"/>
    <p:sldId id="305" r:id="rId17"/>
    <p:sldId id="314" r:id="rId18"/>
    <p:sldId id="306" r:id="rId19"/>
    <p:sldId id="307" r:id="rId20"/>
    <p:sldId id="299" r:id="rId21"/>
    <p:sldId id="300" r:id="rId22"/>
    <p:sldId id="301" r:id="rId23"/>
    <p:sldId id="303" r:id="rId24"/>
    <p:sldId id="310" r:id="rId25"/>
    <p:sldId id="311" r:id="rId26"/>
    <p:sldId id="312" r:id="rId27"/>
    <p:sldId id="313" r:id="rId28"/>
    <p:sldId id="317" r:id="rId2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Chivo" panose="020F0502020204030204" pitchFamily="34" charset="0"/>
      <p:regular r:id="rId32"/>
      <p:bold r:id="rId33"/>
      <p:italic r:id="rId34"/>
      <p:boldItalic r:id="rId35"/>
    </p:embeddedFont>
    <p:embeddedFont>
      <p:font typeface="Fira Sans" panose="020B0503050000020004" pitchFamily="34" charset="0"/>
      <p:regular r:id="rId36"/>
      <p:bold r:id="rId37"/>
      <p:italic r:id="rId38"/>
      <p:boldItalic r:id="rId39"/>
    </p:embeddedFont>
    <p:embeddedFont>
      <p:font typeface="Fira Sans Extra Condensed" panose="020F0502020204030204" pitchFamily="34" charset="0"/>
      <p:regular r:id="rId40"/>
      <p:bold r:id="rId41"/>
      <p:italic r:id="rId42"/>
      <p:boldItalic r:id="rId43"/>
    </p:embeddedFont>
    <p:embeddedFont>
      <p:font typeface="Tahoma" panose="020B0604030504040204" pitchFamily="34" charset="0"/>
      <p:regular r:id="rId44"/>
      <p:bold r:id="rId45"/>
    </p:embeddedFont>
    <p:embeddedFont>
      <p:font typeface="Verdana" panose="020B060403050404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70749"/>
  </p:normalViewPr>
  <p:slideViewPr>
    <p:cSldViewPr snapToGrid="0" snapToObjects="1">
      <p:cViewPr varScale="1">
        <p:scale>
          <a:sx n="111" d="100"/>
          <a:sy n="111" d="100"/>
        </p:scale>
        <p:origin x="1920" y="184"/>
      </p:cViewPr>
      <p:guideLst>
        <p:guide orient="horz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9.fntdata"/><Relationship Id="rId21" Type="http://schemas.openxmlformats.org/officeDocument/2006/relationships/slide" Target="slides/slide16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5.xml"/><Relationship Id="rId41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Stratified Sampling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Non-Demented</c:v>
                </c:pt>
                <c:pt idx="1">
                  <c:v>Very Mild</c:v>
                </c:pt>
                <c:pt idx="2">
                  <c:v>Mild</c:v>
                </c:pt>
                <c:pt idx="3">
                  <c:v>Moderate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2560</c:v>
                </c:pt>
                <c:pt idx="1">
                  <c:v>1792</c:v>
                </c:pt>
                <c:pt idx="2">
                  <c:v>716</c:v>
                </c:pt>
                <c:pt idx="3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B6-664F-8943-C03CD03D071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Non-Demented</c:v>
                </c:pt>
                <c:pt idx="1">
                  <c:v>Very Mild</c:v>
                </c:pt>
                <c:pt idx="2">
                  <c:v>Mild</c:v>
                </c:pt>
                <c:pt idx="3">
                  <c:v>Moderate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320</c:v>
                </c:pt>
                <c:pt idx="1">
                  <c:v>224</c:v>
                </c:pt>
                <c:pt idx="2">
                  <c:v>90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B6-664F-8943-C03CD03D071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Validation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Non-Demented</c:v>
                </c:pt>
                <c:pt idx="1">
                  <c:v>Very Mild</c:v>
                </c:pt>
                <c:pt idx="2">
                  <c:v>Mild</c:v>
                </c:pt>
                <c:pt idx="3">
                  <c:v>Moderate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320</c:v>
                </c:pt>
                <c:pt idx="1">
                  <c:v>224</c:v>
                </c:pt>
                <c:pt idx="2">
                  <c:v>90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1B6-664F-8943-C03CD03D07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26854096"/>
        <c:axId val="926576304"/>
      </c:barChart>
      <c:catAx>
        <c:axId val="926854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576304"/>
        <c:crosses val="autoZero"/>
        <c:auto val="1"/>
        <c:lblAlgn val="ctr"/>
        <c:lblOffset val="100"/>
        <c:noMultiLvlLbl val="0"/>
      </c:catAx>
      <c:valAx>
        <c:axId val="926576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854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041152-D4B2-45B0-97FF-CB3DFAD8CA9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08EBEE4-67C6-422E-8445-F18F3993F9DB}">
      <dgm:prSet phldrT="[Text]" custT="1"/>
      <dgm:spPr/>
      <dgm:t>
        <a:bodyPr vert="eaVert"/>
        <a:lstStyle/>
        <a:p>
          <a:r>
            <a:rPr lang="en-US" sz="2000" b="1">
              <a:latin typeface="Fira Sans"/>
            </a:rPr>
            <a:t>Huge financial burden for individual and government</a:t>
          </a:r>
        </a:p>
      </dgm:t>
    </dgm:pt>
    <dgm:pt modelId="{069E09C1-7209-4442-BB0C-4A4DC398F66C}" type="parTrans" cxnId="{A69D536F-7C38-465C-912E-874DD7D856D0}">
      <dgm:prSet/>
      <dgm:spPr/>
      <dgm:t>
        <a:bodyPr/>
        <a:lstStyle/>
        <a:p>
          <a:endParaRPr lang="en-US"/>
        </a:p>
      </dgm:t>
    </dgm:pt>
    <dgm:pt modelId="{2FC43446-57AC-45C9-BA79-A8996DBF8EFB}" type="sibTrans" cxnId="{A69D536F-7C38-465C-912E-874DD7D856D0}">
      <dgm:prSet/>
      <dgm:spPr/>
      <dgm:t>
        <a:bodyPr/>
        <a:lstStyle/>
        <a:p>
          <a:endParaRPr lang="en-US"/>
        </a:p>
      </dgm:t>
    </dgm:pt>
    <dgm:pt modelId="{C938DD77-2096-4045-98D8-88460FC51D06}">
      <dgm:prSet phldrT="[Text]" custT="1"/>
      <dgm:spPr/>
      <dgm:t>
        <a:bodyPr/>
        <a:lstStyle/>
        <a:p>
          <a:r>
            <a:rPr lang="en-US" sz="1600">
              <a:latin typeface="Fira Sans"/>
            </a:rPr>
            <a:t>diagnostic accuracy varies</a:t>
          </a:r>
        </a:p>
      </dgm:t>
    </dgm:pt>
    <dgm:pt modelId="{69185BDB-7F99-41D2-B8A4-060FB1125AFF}" type="parTrans" cxnId="{8042C950-7C19-46F8-9FD3-C7897478F4B2}">
      <dgm:prSet/>
      <dgm:spPr/>
      <dgm:t>
        <a:bodyPr/>
        <a:lstStyle/>
        <a:p>
          <a:endParaRPr lang="en-US"/>
        </a:p>
      </dgm:t>
    </dgm:pt>
    <dgm:pt modelId="{8CED074F-3027-4224-87A0-C689B86264E5}" type="sibTrans" cxnId="{8042C950-7C19-46F8-9FD3-C7897478F4B2}">
      <dgm:prSet/>
      <dgm:spPr/>
      <dgm:t>
        <a:bodyPr/>
        <a:lstStyle/>
        <a:p>
          <a:endParaRPr lang="en-US"/>
        </a:p>
      </dgm:t>
    </dgm:pt>
    <dgm:pt modelId="{838E50DB-0058-42A6-AE34-8CF9C49980A0}">
      <dgm:prSet phldrT="[Text]" custT="1"/>
      <dgm:spPr/>
      <dgm:t>
        <a:bodyPr/>
        <a:lstStyle/>
        <a:p>
          <a:r>
            <a:rPr lang="en-US" sz="1400">
              <a:latin typeface="Fira Sans"/>
            </a:rPr>
            <a:t>Biomarker is expensive and controversial</a:t>
          </a:r>
        </a:p>
      </dgm:t>
    </dgm:pt>
    <dgm:pt modelId="{B94C9462-9DCB-4E9C-A9B9-86A2971C9E2A}" type="parTrans" cxnId="{358A9C4E-1BE6-4843-8259-38B73A0A469F}">
      <dgm:prSet/>
      <dgm:spPr/>
      <dgm:t>
        <a:bodyPr/>
        <a:lstStyle/>
        <a:p>
          <a:endParaRPr lang="en-US"/>
        </a:p>
      </dgm:t>
    </dgm:pt>
    <dgm:pt modelId="{0A89CF8A-90E8-41F3-8BAF-1714E265F4D6}" type="sibTrans" cxnId="{358A9C4E-1BE6-4843-8259-38B73A0A469F}">
      <dgm:prSet/>
      <dgm:spPr/>
      <dgm:t>
        <a:bodyPr/>
        <a:lstStyle/>
        <a:p>
          <a:endParaRPr lang="en-US"/>
        </a:p>
      </dgm:t>
    </dgm:pt>
    <dgm:pt modelId="{7BC75D6F-05F7-4F27-9E10-944A8CBA6E75}">
      <dgm:prSet phldrT="[Text]" custT="1"/>
      <dgm:spPr/>
      <dgm:t>
        <a:bodyPr/>
        <a:lstStyle/>
        <a:p>
          <a:r>
            <a:rPr lang="en-US" sz="1400">
              <a:latin typeface="Fira Sans"/>
            </a:rPr>
            <a:t>Long course of disease</a:t>
          </a:r>
        </a:p>
      </dgm:t>
    </dgm:pt>
    <dgm:pt modelId="{15CBAEF2-2F1B-440A-94BE-6AE81CE9B419}" type="parTrans" cxnId="{50E0647C-F92D-4443-9858-0EDFD639F337}">
      <dgm:prSet/>
      <dgm:spPr/>
      <dgm:t>
        <a:bodyPr/>
        <a:lstStyle/>
        <a:p>
          <a:endParaRPr lang="en-US"/>
        </a:p>
      </dgm:t>
    </dgm:pt>
    <dgm:pt modelId="{216F81B6-F608-45E3-A924-5028E7C6F48C}" type="sibTrans" cxnId="{50E0647C-F92D-4443-9858-0EDFD639F337}">
      <dgm:prSet/>
      <dgm:spPr/>
      <dgm:t>
        <a:bodyPr/>
        <a:lstStyle/>
        <a:p>
          <a:endParaRPr lang="en-US"/>
        </a:p>
      </dgm:t>
    </dgm:pt>
    <dgm:pt modelId="{BDC967BE-8AB6-4249-926D-1215CB31DB0E}" type="pres">
      <dgm:prSet presAssocID="{EF041152-D4B2-45B0-97FF-CB3DFAD8CA9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09491B5-2C50-48F8-8F81-21D87B021030}" type="pres">
      <dgm:prSet presAssocID="{208EBEE4-67C6-422E-8445-F18F3993F9DB}" presName="root1" presStyleCnt="0"/>
      <dgm:spPr/>
    </dgm:pt>
    <dgm:pt modelId="{B3A52566-3B1F-4FE9-A80B-7834711EED35}" type="pres">
      <dgm:prSet presAssocID="{208EBEE4-67C6-422E-8445-F18F3993F9DB}" presName="LevelOneTextNode" presStyleLbl="node0" presStyleIdx="0" presStyleCnt="1" custScaleX="322165" custScaleY="103913">
        <dgm:presLayoutVars>
          <dgm:chPref val="3"/>
        </dgm:presLayoutVars>
      </dgm:prSet>
      <dgm:spPr/>
    </dgm:pt>
    <dgm:pt modelId="{E37A253F-F6F4-4DBE-A08B-D692A054A04D}" type="pres">
      <dgm:prSet presAssocID="{208EBEE4-67C6-422E-8445-F18F3993F9DB}" presName="level2hierChild" presStyleCnt="0"/>
      <dgm:spPr/>
    </dgm:pt>
    <dgm:pt modelId="{7636488C-40AF-4670-9821-797788ECABA5}" type="pres">
      <dgm:prSet presAssocID="{69185BDB-7F99-41D2-B8A4-060FB1125AFF}" presName="conn2-1" presStyleLbl="parChTrans1D2" presStyleIdx="0" presStyleCnt="3"/>
      <dgm:spPr/>
    </dgm:pt>
    <dgm:pt modelId="{20CA5CD2-D438-49EF-A1EA-858BC2A477AE}" type="pres">
      <dgm:prSet presAssocID="{69185BDB-7F99-41D2-B8A4-060FB1125AFF}" presName="connTx" presStyleLbl="parChTrans1D2" presStyleIdx="0" presStyleCnt="3"/>
      <dgm:spPr/>
    </dgm:pt>
    <dgm:pt modelId="{FDAE9649-7952-4892-B9E7-FD2F2EF2A974}" type="pres">
      <dgm:prSet presAssocID="{C938DD77-2096-4045-98D8-88460FC51D06}" presName="root2" presStyleCnt="0"/>
      <dgm:spPr/>
    </dgm:pt>
    <dgm:pt modelId="{C5BCEC41-CE7D-4CD2-AE0C-4545507DDDE8}" type="pres">
      <dgm:prSet presAssocID="{C938DD77-2096-4045-98D8-88460FC51D06}" presName="LevelTwoTextNode" presStyleLbl="node2" presStyleIdx="0" presStyleCnt="3" custScaleX="125102">
        <dgm:presLayoutVars>
          <dgm:chPref val="3"/>
        </dgm:presLayoutVars>
      </dgm:prSet>
      <dgm:spPr/>
    </dgm:pt>
    <dgm:pt modelId="{D4A88E87-6B4A-42C7-81C3-D157D8CD6410}" type="pres">
      <dgm:prSet presAssocID="{C938DD77-2096-4045-98D8-88460FC51D06}" presName="level3hierChild" presStyleCnt="0"/>
      <dgm:spPr/>
    </dgm:pt>
    <dgm:pt modelId="{29DDCC5C-AE58-44E2-8957-A58A3758E0C1}" type="pres">
      <dgm:prSet presAssocID="{B94C9462-9DCB-4E9C-A9B9-86A2971C9E2A}" presName="conn2-1" presStyleLbl="parChTrans1D2" presStyleIdx="1" presStyleCnt="3"/>
      <dgm:spPr/>
    </dgm:pt>
    <dgm:pt modelId="{B94A9E66-80EC-403C-B00F-AC515CEF7092}" type="pres">
      <dgm:prSet presAssocID="{B94C9462-9DCB-4E9C-A9B9-86A2971C9E2A}" presName="connTx" presStyleLbl="parChTrans1D2" presStyleIdx="1" presStyleCnt="3"/>
      <dgm:spPr/>
    </dgm:pt>
    <dgm:pt modelId="{53BE6361-F6B4-42CC-A683-7B1F907B9D29}" type="pres">
      <dgm:prSet presAssocID="{838E50DB-0058-42A6-AE34-8CF9C49980A0}" presName="root2" presStyleCnt="0"/>
      <dgm:spPr/>
    </dgm:pt>
    <dgm:pt modelId="{5CBC916E-EA18-4A8F-9C5E-4F25431C4CBA}" type="pres">
      <dgm:prSet presAssocID="{838E50DB-0058-42A6-AE34-8CF9C49980A0}" presName="LevelTwoTextNode" presStyleLbl="node2" presStyleIdx="1" presStyleCnt="3" custScaleX="135633">
        <dgm:presLayoutVars>
          <dgm:chPref val="3"/>
        </dgm:presLayoutVars>
      </dgm:prSet>
      <dgm:spPr/>
    </dgm:pt>
    <dgm:pt modelId="{A4B2A5A1-7F5A-4B14-B75C-7DF7A7F40DAD}" type="pres">
      <dgm:prSet presAssocID="{838E50DB-0058-42A6-AE34-8CF9C49980A0}" presName="level3hierChild" presStyleCnt="0"/>
      <dgm:spPr/>
    </dgm:pt>
    <dgm:pt modelId="{EAC8733F-BE6B-48E7-A189-9180AB6A501C}" type="pres">
      <dgm:prSet presAssocID="{15CBAEF2-2F1B-440A-94BE-6AE81CE9B419}" presName="conn2-1" presStyleLbl="parChTrans1D2" presStyleIdx="2" presStyleCnt="3"/>
      <dgm:spPr/>
    </dgm:pt>
    <dgm:pt modelId="{4A83CB24-5FA5-47A4-90A1-D80325009934}" type="pres">
      <dgm:prSet presAssocID="{15CBAEF2-2F1B-440A-94BE-6AE81CE9B419}" presName="connTx" presStyleLbl="parChTrans1D2" presStyleIdx="2" presStyleCnt="3"/>
      <dgm:spPr/>
    </dgm:pt>
    <dgm:pt modelId="{5F197EEF-8B2F-4A9E-8C97-4998AB4E191F}" type="pres">
      <dgm:prSet presAssocID="{7BC75D6F-05F7-4F27-9E10-944A8CBA6E75}" presName="root2" presStyleCnt="0"/>
      <dgm:spPr/>
    </dgm:pt>
    <dgm:pt modelId="{664ED718-7C8B-4957-8DBA-5F34F6AB8AFA}" type="pres">
      <dgm:prSet presAssocID="{7BC75D6F-05F7-4F27-9E10-944A8CBA6E75}" presName="LevelTwoTextNode" presStyleLbl="node2" presStyleIdx="2" presStyleCnt="3" custScaleX="124629">
        <dgm:presLayoutVars>
          <dgm:chPref val="3"/>
        </dgm:presLayoutVars>
      </dgm:prSet>
      <dgm:spPr/>
    </dgm:pt>
    <dgm:pt modelId="{11432FE2-9F97-49C7-8E5E-A76F032CBEC4}" type="pres">
      <dgm:prSet presAssocID="{7BC75D6F-05F7-4F27-9E10-944A8CBA6E75}" presName="level3hierChild" presStyleCnt="0"/>
      <dgm:spPr/>
    </dgm:pt>
  </dgm:ptLst>
  <dgm:cxnLst>
    <dgm:cxn modelId="{3FF03E3A-88EF-4F22-854C-ED63CDC70D23}" type="presOf" srcId="{C938DD77-2096-4045-98D8-88460FC51D06}" destId="{C5BCEC41-CE7D-4CD2-AE0C-4545507DDDE8}" srcOrd="0" destOrd="0" presId="urn:microsoft.com/office/officeart/2008/layout/HorizontalMultiLevelHierarchy"/>
    <dgm:cxn modelId="{D3DB273D-6507-44F7-AAE4-CD88B04DDCCB}" type="presOf" srcId="{69185BDB-7F99-41D2-B8A4-060FB1125AFF}" destId="{7636488C-40AF-4670-9821-797788ECABA5}" srcOrd="0" destOrd="0" presId="urn:microsoft.com/office/officeart/2008/layout/HorizontalMultiLevelHierarchy"/>
    <dgm:cxn modelId="{358A9C4E-1BE6-4843-8259-38B73A0A469F}" srcId="{208EBEE4-67C6-422E-8445-F18F3993F9DB}" destId="{838E50DB-0058-42A6-AE34-8CF9C49980A0}" srcOrd="1" destOrd="0" parTransId="{B94C9462-9DCB-4E9C-A9B9-86A2971C9E2A}" sibTransId="{0A89CF8A-90E8-41F3-8BAF-1714E265F4D6}"/>
    <dgm:cxn modelId="{8042C950-7C19-46F8-9FD3-C7897478F4B2}" srcId="{208EBEE4-67C6-422E-8445-F18F3993F9DB}" destId="{C938DD77-2096-4045-98D8-88460FC51D06}" srcOrd="0" destOrd="0" parTransId="{69185BDB-7F99-41D2-B8A4-060FB1125AFF}" sibTransId="{8CED074F-3027-4224-87A0-C689B86264E5}"/>
    <dgm:cxn modelId="{671EE45B-DFF4-43C2-ACC9-8FCB1CA5ACD4}" type="presOf" srcId="{B94C9462-9DCB-4E9C-A9B9-86A2971C9E2A}" destId="{B94A9E66-80EC-403C-B00F-AC515CEF7092}" srcOrd="1" destOrd="0" presId="urn:microsoft.com/office/officeart/2008/layout/HorizontalMultiLevelHierarchy"/>
    <dgm:cxn modelId="{A69D536F-7C38-465C-912E-874DD7D856D0}" srcId="{EF041152-D4B2-45B0-97FF-CB3DFAD8CA94}" destId="{208EBEE4-67C6-422E-8445-F18F3993F9DB}" srcOrd="0" destOrd="0" parTransId="{069E09C1-7209-4442-BB0C-4A4DC398F66C}" sibTransId="{2FC43446-57AC-45C9-BA79-A8996DBF8EFB}"/>
    <dgm:cxn modelId="{50E0647C-F92D-4443-9858-0EDFD639F337}" srcId="{208EBEE4-67C6-422E-8445-F18F3993F9DB}" destId="{7BC75D6F-05F7-4F27-9E10-944A8CBA6E75}" srcOrd="2" destOrd="0" parTransId="{15CBAEF2-2F1B-440A-94BE-6AE81CE9B419}" sibTransId="{216F81B6-F608-45E3-A924-5028E7C6F48C}"/>
    <dgm:cxn modelId="{A848807F-93E0-4BDA-8593-4AEB96400EB9}" type="presOf" srcId="{15CBAEF2-2F1B-440A-94BE-6AE81CE9B419}" destId="{4A83CB24-5FA5-47A4-90A1-D80325009934}" srcOrd="1" destOrd="0" presId="urn:microsoft.com/office/officeart/2008/layout/HorizontalMultiLevelHierarchy"/>
    <dgm:cxn modelId="{96BA998F-DEA2-4876-8E81-448B85A735C7}" type="presOf" srcId="{EF041152-D4B2-45B0-97FF-CB3DFAD8CA94}" destId="{BDC967BE-8AB6-4249-926D-1215CB31DB0E}" srcOrd="0" destOrd="0" presId="urn:microsoft.com/office/officeart/2008/layout/HorizontalMultiLevelHierarchy"/>
    <dgm:cxn modelId="{73A0D497-FC0D-4EA9-9990-C26E6504C04D}" type="presOf" srcId="{69185BDB-7F99-41D2-B8A4-060FB1125AFF}" destId="{20CA5CD2-D438-49EF-A1EA-858BC2A477AE}" srcOrd="1" destOrd="0" presId="urn:microsoft.com/office/officeart/2008/layout/HorizontalMultiLevelHierarchy"/>
    <dgm:cxn modelId="{8CF357B1-BB69-4E17-AFB4-768E541B92DE}" type="presOf" srcId="{B94C9462-9DCB-4E9C-A9B9-86A2971C9E2A}" destId="{29DDCC5C-AE58-44E2-8957-A58A3758E0C1}" srcOrd="0" destOrd="0" presId="urn:microsoft.com/office/officeart/2008/layout/HorizontalMultiLevelHierarchy"/>
    <dgm:cxn modelId="{01DF09CC-2D2C-4803-909F-AB31627F6623}" type="presOf" srcId="{838E50DB-0058-42A6-AE34-8CF9C49980A0}" destId="{5CBC916E-EA18-4A8F-9C5E-4F25431C4CBA}" srcOrd="0" destOrd="0" presId="urn:microsoft.com/office/officeart/2008/layout/HorizontalMultiLevelHierarchy"/>
    <dgm:cxn modelId="{9E7C82D9-43D4-4603-96D5-A8C598E953FA}" type="presOf" srcId="{15CBAEF2-2F1B-440A-94BE-6AE81CE9B419}" destId="{EAC8733F-BE6B-48E7-A189-9180AB6A501C}" srcOrd="0" destOrd="0" presId="urn:microsoft.com/office/officeart/2008/layout/HorizontalMultiLevelHierarchy"/>
    <dgm:cxn modelId="{712DB3EA-92F6-4FD8-B101-94DEFFF835E8}" type="presOf" srcId="{7BC75D6F-05F7-4F27-9E10-944A8CBA6E75}" destId="{664ED718-7C8B-4957-8DBA-5F34F6AB8AFA}" srcOrd="0" destOrd="0" presId="urn:microsoft.com/office/officeart/2008/layout/HorizontalMultiLevelHierarchy"/>
    <dgm:cxn modelId="{C27CA0F1-BC2E-49B1-BBBA-DA7C1574AC26}" type="presOf" srcId="{208EBEE4-67C6-422E-8445-F18F3993F9DB}" destId="{B3A52566-3B1F-4FE9-A80B-7834711EED35}" srcOrd="0" destOrd="0" presId="urn:microsoft.com/office/officeart/2008/layout/HorizontalMultiLevelHierarchy"/>
    <dgm:cxn modelId="{55F2AE4D-660F-47B7-9D6A-5D6E876C3EC7}" type="presParOf" srcId="{BDC967BE-8AB6-4249-926D-1215CB31DB0E}" destId="{409491B5-2C50-48F8-8F81-21D87B021030}" srcOrd="0" destOrd="0" presId="urn:microsoft.com/office/officeart/2008/layout/HorizontalMultiLevelHierarchy"/>
    <dgm:cxn modelId="{571500E7-4B4F-45C3-87A8-F1EF3F4E8899}" type="presParOf" srcId="{409491B5-2C50-48F8-8F81-21D87B021030}" destId="{B3A52566-3B1F-4FE9-A80B-7834711EED35}" srcOrd="0" destOrd="0" presId="urn:microsoft.com/office/officeart/2008/layout/HorizontalMultiLevelHierarchy"/>
    <dgm:cxn modelId="{474A2A95-DF26-4190-9D89-2D869DC373BC}" type="presParOf" srcId="{409491B5-2C50-48F8-8F81-21D87B021030}" destId="{E37A253F-F6F4-4DBE-A08B-D692A054A04D}" srcOrd="1" destOrd="0" presId="urn:microsoft.com/office/officeart/2008/layout/HorizontalMultiLevelHierarchy"/>
    <dgm:cxn modelId="{779A0865-91A4-4D4A-A9CA-FB63B4FF0334}" type="presParOf" srcId="{E37A253F-F6F4-4DBE-A08B-D692A054A04D}" destId="{7636488C-40AF-4670-9821-797788ECABA5}" srcOrd="0" destOrd="0" presId="urn:microsoft.com/office/officeart/2008/layout/HorizontalMultiLevelHierarchy"/>
    <dgm:cxn modelId="{E4FFB5EE-E216-47DD-B754-5A626C12FDE5}" type="presParOf" srcId="{7636488C-40AF-4670-9821-797788ECABA5}" destId="{20CA5CD2-D438-49EF-A1EA-858BC2A477AE}" srcOrd="0" destOrd="0" presId="urn:microsoft.com/office/officeart/2008/layout/HorizontalMultiLevelHierarchy"/>
    <dgm:cxn modelId="{762B2ECF-88DD-4DDD-A648-58CEE9BC8048}" type="presParOf" srcId="{E37A253F-F6F4-4DBE-A08B-D692A054A04D}" destId="{FDAE9649-7952-4892-B9E7-FD2F2EF2A974}" srcOrd="1" destOrd="0" presId="urn:microsoft.com/office/officeart/2008/layout/HorizontalMultiLevelHierarchy"/>
    <dgm:cxn modelId="{6FC38E50-7F99-4C76-8371-D03526A86F70}" type="presParOf" srcId="{FDAE9649-7952-4892-B9E7-FD2F2EF2A974}" destId="{C5BCEC41-CE7D-4CD2-AE0C-4545507DDDE8}" srcOrd="0" destOrd="0" presId="urn:microsoft.com/office/officeart/2008/layout/HorizontalMultiLevelHierarchy"/>
    <dgm:cxn modelId="{BAB17AD9-E338-40B1-824F-02FD1BE1A666}" type="presParOf" srcId="{FDAE9649-7952-4892-B9E7-FD2F2EF2A974}" destId="{D4A88E87-6B4A-42C7-81C3-D157D8CD6410}" srcOrd="1" destOrd="0" presId="urn:microsoft.com/office/officeart/2008/layout/HorizontalMultiLevelHierarchy"/>
    <dgm:cxn modelId="{B0B4A47B-815A-4241-9BA6-89D12C2786A9}" type="presParOf" srcId="{E37A253F-F6F4-4DBE-A08B-D692A054A04D}" destId="{29DDCC5C-AE58-44E2-8957-A58A3758E0C1}" srcOrd="2" destOrd="0" presId="urn:microsoft.com/office/officeart/2008/layout/HorizontalMultiLevelHierarchy"/>
    <dgm:cxn modelId="{2CC8CD4F-EE07-4C84-A0EA-C31DCAED2DD5}" type="presParOf" srcId="{29DDCC5C-AE58-44E2-8957-A58A3758E0C1}" destId="{B94A9E66-80EC-403C-B00F-AC515CEF7092}" srcOrd="0" destOrd="0" presId="urn:microsoft.com/office/officeart/2008/layout/HorizontalMultiLevelHierarchy"/>
    <dgm:cxn modelId="{FB9AD268-8044-4188-8FF9-49BACB686C23}" type="presParOf" srcId="{E37A253F-F6F4-4DBE-A08B-D692A054A04D}" destId="{53BE6361-F6B4-42CC-A683-7B1F907B9D29}" srcOrd="3" destOrd="0" presId="urn:microsoft.com/office/officeart/2008/layout/HorizontalMultiLevelHierarchy"/>
    <dgm:cxn modelId="{12A42F16-C8EC-406E-BCE9-70557B1C429E}" type="presParOf" srcId="{53BE6361-F6B4-42CC-A683-7B1F907B9D29}" destId="{5CBC916E-EA18-4A8F-9C5E-4F25431C4CBA}" srcOrd="0" destOrd="0" presId="urn:microsoft.com/office/officeart/2008/layout/HorizontalMultiLevelHierarchy"/>
    <dgm:cxn modelId="{5BFC0814-4E4D-4F77-96F6-9F574D67BB70}" type="presParOf" srcId="{53BE6361-F6B4-42CC-A683-7B1F907B9D29}" destId="{A4B2A5A1-7F5A-4B14-B75C-7DF7A7F40DAD}" srcOrd="1" destOrd="0" presId="urn:microsoft.com/office/officeart/2008/layout/HorizontalMultiLevelHierarchy"/>
    <dgm:cxn modelId="{CA00C756-84B5-4C18-94E3-D317B1246497}" type="presParOf" srcId="{E37A253F-F6F4-4DBE-A08B-D692A054A04D}" destId="{EAC8733F-BE6B-48E7-A189-9180AB6A501C}" srcOrd="4" destOrd="0" presId="urn:microsoft.com/office/officeart/2008/layout/HorizontalMultiLevelHierarchy"/>
    <dgm:cxn modelId="{DCB730C9-9211-4BF3-B114-DE7B773F3C20}" type="presParOf" srcId="{EAC8733F-BE6B-48E7-A189-9180AB6A501C}" destId="{4A83CB24-5FA5-47A4-90A1-D80325009934}" srcOrd="0" destOrd="0" presId="urn:microsoft.com/office/officeart/2008/layout/HorizontalMultiLevelHierarchy"/>
    <dgm:cxn modelId="{AB4F3DDB-083B-4975-9317-5966B7D3A1E9}" type="presParOf" srcId="{E37A253F-F6F4-4DBE-A08B-D692A054A04D}" destId="{5F197EEF-8B2F-4A9E-8C97-4998AB4E191F}" srcOrd="5" destOrd="0" presId="urn:microsoft.com/office/officeart/2008/layout/HorizontalMultiLevelHierarchy"/>
    <dgm:cxn modelId="{83DBF531-E824-4F58-AFC4-6D5339BA90CF}" type="presParOf" srcId="{5F197EEF-8B2F-4A9E-8C97-4998AB4E191F}" destId="{664ED718-7C8B-4957-8DBA-5F34F6AB8AFA}" srcOrd="0" destOrd="0" presId="urn:microsoft.com/office/officeart/2008/layout/HorizontalMultiLevelHierarchy"/>
    <dgm:cxn modelId="{059CC119-3BC8-4AF9-B02E-B2B71994D2ED}" type="presParOf" srcId="{5F197EEF-8B2F-4A9E-8C97-4998AB4E191F}" destId="{11432FE2-9F97-49C7-8E5E-A76F032CBEC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C8733F-BE6B-48E7-A189-9180AB6A501C}">
      <dsp:nvSpPr>
        <dsp:cNvPr id="0" name=""/>
        <dsp:cNvSpPr/>
      </dsp:nvSpPr>
      <dsp:spPr>
        <a:xfrm>
          <a:off x="1586887" y="1844674"/>
          <a:ext cx="322560" cy="6146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280" y="0"/>
              </a:lnTo>
              <a:lnTo>
                <a:pt x="161280" y="614635"/>
              </a:lnTo>
              <a:lnTo>
                <a:pt x="322560" y="61463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30814" y="2134639"/>
        <a:ext cx="34706" cy="34706"/>
      </dsp:txXfrm>
    </dsp:sp>
    <dsp:sp modelId="{29DDCC5C-AE58-44E2-8957-A58A3758E0C1}">
      <dsp:nvSpPr>
        <dsp:cNvPr id="0" name=""/>
        <dsp:cNvSpPr/>
      </dsp:nvSpPr>
      <dsp:spPr>
        <a:xfrm>
          <a:off x="1586887" y="1798954"/>
          <a:ext cx="3225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2560" y="4572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0103" y="1836610"/>
        <a:ext cx="16128" cy="16128"/>
      </dsp:txXfrm>
    </dsp:sp>
    <dsp:sp modelId="{7636488C-40AF-4670-9821-797788ECABA5}">
      <dsp:nvSpPr>
        <dsp:cNvPr id="0" name=""/>
        <dsp:cNvSpPr/>
      </dsp:nvSpPr>
      <dsp:spPr>
        <a:xfrm>
          <a:off x="1586887" y="1230038"/>
          <a:ext cx="322560" cy="614635"/>
        </a:xfrm>
        <a:custGeom>
          <a:avLst/>
          <a:gdLst/>
          <a:ahLst/>
          <a:cxnLst/>
          <a:rect l="0" t="0" r="0" b="0"/>
          <a:pathLst>
            <a:path>
              <a:moveTo>
                <a:pt x="0" y="614635"/>
              </a:moveTo>
              <a:lnTo>
                <a:pt x="161280" y="614635"/>
              </a:lnTo>
              <a:lnTo>
                <a:pt x="161280" y="0"/>
              </a:lnTo>
              <a:lnTo>
                <a:pt x="322560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30814" y="1520003"/>
        <a:ext cx="34706" cy="34706"/>
      </dsp:txXfrm>
    </dsp:sp>
    <dsp:sp modelId="{B3A52566-3B1F-4FE9-A80B-7834711EED35}">
      <dsp:nvSpPr>
        <dsp:cNvPr id="0" name=""/>
        <dsp:cNvSpPr/>
      </dsp:nvSpPr>
      <dsp:spPr>
        <a:xfrm rot="16200000">
          <a:off x="-549773" y="1052617"/>
          <a:ext cx="2689207" cy="15841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eaVert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Fira Sans"/>
            </a:rPr>
            <a:t>Huge financial burden for individual and government</a:t>
          </a:r>
        </a:p>
      </dsp:txBody>
      <dsp:txXfrm>
        <a:off x="-549773" y="1052617"/>
        <a:ext cx="2689207" cy="1584113"/>
      </dsp:txXfrm>
    </dsp:sp>
    <dsp:sp modelId="{C5BCEC41-CE7D-4CD2-AE0C-4545507DDDE8}">
      <dsp:nvSpPr>
        <dsp:cNvPr id="0" name=""/>
        <dsp:cNvSpPr/>
      </dsp:nvSpPr>
      <dsp:spPr>
        <a:xfrm>
          <a:off x="1909448" y="984184"/>
          <a:ext cx="2017651" cy="491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Fira Sans"/>
            </a:rPr>
            <a:t>diagnostic accuracy varies</a:t>
          </a:r>
        </a:p>
      </dsp:txBody>
      <dsp:txXfrm>
        <a:off x="1909448" y="984184"/>
        <a:ext cx="2017651" cy="491708"/>
      </dsp:txXfrm>
    </dsp:sp>
    <dsp:sp modelId="{5CBC916E-EA18-4A8F-9C5E-4F25431C4CBA}">
      <dsp:nvSpPr>
        <dsp:cNvPr id="0" name=""/>
        <dsp:cNvSpPr/>
      </dsp:nvSpPr>
      <dsp:spPr>
        <a:xfrm>
          <a:off x="1909448" y="1598820"/>
          <a:ext cx="2187495" cy="491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Fira Sans"/>
            </a:rPr>
            <a:t>Biomarker is expensive and controversial</a:t>
          </a:r>
        </a:p>
      </dsp:txBody>
      <dsp:txXfrm>
        <a:off x="1909448" y="1598820"/>
        <a:ext cx="2187495" cy="491708"/>
      </dsp:txXfrm>
    </dsp:sp>
    <dsp:sp modelId="{664ED718-7C8B-4957-8DBA-5F34F6AB8AFA}">
      <dsp:nvSpPr>
        <dsp:cNvPr id="0" name=""/>
        <dsp:cNvSpPr/>
      </dsp:nvSpPr>
      <dsp:spPr>
        <a:xfrm>
          <a:off x="1909448" y="2213456"/>
          <a:ext cx="2010022" cy="4917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Fira Sans"/>
            </a:rPr>
            <a:t>Long course of disease</a:t>
          </a:r>
        </a:p>
      </dsp:txBody>
      <dsp:txXfrm>
        <a:off x="1909448" y="2213456"/>
        <a:ext cx="2010022" cy="491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209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50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2e9d68221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28;g12e9d68221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7116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56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2e9d68221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g12e9d68221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2e9d68221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g12e9d68221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2977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55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27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2e9d68221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g12e9d68221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415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2e9d68221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g12e9d68221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7116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941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352450" y="285175"/>
            <a:ext cx="55407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highlight>
                  <a:srgbClr val="FFFFFF"/>
                </a:highlight>
                <a:latin typeface="Fira Sans"/>
                <a:ea typeface="Fira Sans"/>
                <a:cs typeface="Fira Sans"/>
                <a:sym typeface="Fira Sans"/>
              </a:rPr>
              <a:t>Healthcare Infographics</a:t>
            </a:r>
            <a:endParaRPr sz="2800" b="1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7">
          <p15:clr>
            <a:srgbClr val="FA7B17"/>
          </p15:clr>
        </p15:guide>
        <p15:guide id="2" pos="288">
          <p15:clr>
            <a:srgbClr val="FA7B17"/>
          </p15:clr>
        </p15:guide>
        <p15:guide id="3" orient="horz" pos="2983">
          <p15:clr>
            <a:srgbClr val="FA7B17"/>
          </p15:clr>
        </p15:guide>
        <p15:guide id="4" pos="5472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 and tex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620837" y="840581"/>
            <a:ext cx="633571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1619250" y="1383507"/>
            <a:ext cx="7200900" cy="356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2400300" lvl="6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2743200" lvl="7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3086100" lvl="8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05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5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3598069"/>
            <a:ext cx="4500562" cy="80962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2413" y="3489722"/>
            <a:ext cx="6048375" cy="56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2413" y="4030266"/>
            <a:ext cx="6048375" cy="37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6104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 and tex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620837" y="840581"/>
            <a:ext cx="633571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1619250" y="1383507"/>
            <a:ext cx="7200900" cy="356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2400300" lvl="6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2743200" lvl="7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3086100" lvl="8" indent="-25717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05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163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0837" y="840581"/>
            <a:ext cx="633571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19250" y="1383507"/>
            <a:ext cx="7200900" cy="356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79587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chart" Target="../charts/chart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182879" y="3573030"/>
            <a:ext cx="4042364" cy="902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lt1"/>
              </a:buClr>
              <a:buSzPts val="2800"/>
            </a:pPr>
            <a:r>
              <a:rPr lang="en-US" sz="21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Anomaly Alzheimer Detection in MRI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4">
            <a:alphaModFix/>
          </a:blip>
          <a:srcRect l="-5940" r="5939"/>
          <a:stretch/>
        </p:blipFill>
        <p:spPr>
          <a:xfrm>
            <a:off x="-94826" y="0"/>
            <a:ext cx="1693931" cy="65921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6163057" y="2906612"/>
            <a:ext cx="2798064" cy="184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 algn="ctr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en-US" b="1">
                <a:solidFill>
                  <a:schemeClr val="bg1"/>
                </a:solidFill>
              </a:rPr>
              <a:t>Team 6</a:t>
            </a:r>
            <a:endParaRPr b="1">
              <a:solidFill>
                <a:schemeClr val="bg1"/>
              </a:solidFill>
            </a:endParaRP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2400"/>
              <a:buNone/>
            </a:pPr>
            <a:r>
              <a:rPr lang="en-US" sz="1600" b="1">
                <a:solidFill>
                  <a:schemeClr val="bg1"/>
                </a:solidFill>
                <a:latin typeface="Chivo"/>
                <a:ea typeface="Chivo"/>
                <a:cs typeface="Chivo"/>
                <a:sym typeface="Chivo"/>
              </a:rPr>
              <a:t>Wang </a:t>
            </a:r>
            <a:r>
              <a:rPr lang="en-US" sz="1600" b="1" err="1">
                <a:solidFill>
                  <a:schemeClr val="bg1"/>
                </a:solidFill>
                <a:latin typeface="Chivo"/>
                <a:ea typeface="Chivo"/>
                <a:cs typeface="Chivo"/>
                <a:sym typeface="Chivo"/>
              </a:rPr>
              <a:t>Ruipeng</a:t>
            </a:r>
          </a:p>
          <a:p>
            <a:pPr marL="0" indent="0" algn="ctr"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en-US" sz="1600" b="1">
                <a:solidFill>
                  <a:schemeClr val="bg1"/>
                </a:solidFill>
                <a:latin typeface="Chivo"/>
                <a:ea typeface="Chivo"/>
                <a:cs typeface="Chivo"/>
                <a:sym typeface="Chivo"/>
              </a:rPr>
              <a:t>Wang </a:t>
            </a:r>
            <a:r>
              <a:rPr lang="en-US" sz="1600" b="1" err="1">
                <a:solidFill>
                  <a:schemeClr val="bg1"/>
                </a:solidFill>
                <a:latin typeface="Chivo"/>
                <a:ea typeface="Chivo"/>
                <a:cs typeface="Chivo"/>
                <a:sym typeface="Chivo"/>
              </a:rPr>
              <a:t>Shengming</a:t>
            </a:r>
            <a:endParaRPr sz="1600" b="1">
              <a:solidFill>
                <a:schemeClr val="bg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indent="0" algn="ctr"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en-US" sz="1600" b="1">
                <a:solidFill>
                  <a:schemeClr val="bg1"/>
                </a:solidFill>
                <a:latin typeface="Chivo"/>
                <a:ea typeface="Chivo"/>
                <a:cs typeface="Chivo"/>
                <a:sym typeface="Chivo"/>
              </a:rPr>
              <a:t>Wang </a:t>
            </a:r>
            <a:r>
              <a:rPr lang="en-US" sz="1600" b="1" err="1">
                <a:solidFill>
                  <a:schemeClr val="bg1"/>
                </a:solidFill>
                <a:latin typeface="Chivo"/>
                <a:ea typeface="Chivo"/>
                <a:cs typeface="Chivo"/>
                <a:sym typeface="Chivo"/>
              </a:rPr>
              <a:t>Yuyan</a:t>
            </a:r>
          </a:p>
          <a:p>
            <a:pPr marL="0" indent="0" algn="ctr"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en-US" sz="1600" b="1">
                <a:solidFill>
                  <a:schemeClr val="bg1"/>
                </a:solidFill>
                <a:latin typeface="Chivo"/>
                <a:ea typeface="Chivo"/>
                <a:cs typeface="Chivo"/>
                <a:sym typeface="Chivo"/>
              </a:rPr>
              <a:t>Huang Jing</a:t>
            </a:r>
            <a:endParaRPr sz="1600" b="1">
              <a:solidFill>
                <a:schemeClr val="bg1"/>
              </a:solidFill>
              <a:latin typeface="Chivo"/>
              <a:ea typeface="Chivo"/>
              <a:cs typeface="Chivo"/>
              <a:sym typeface="Chivo"/>
            </a:endParaRPr>
          </a:p>
          <a:p>
            <a:pPr marL="0" indent="0" algn="ctr">
              <a:spcBef>
                <a:spcPts val="0"/>
              </a:spcBef>
              <a:buClr>
                <a:srgbClr val="000000"/>
              </a:buClr>
              <a:buSzPts val="1500"/>
              <a:buNone/>
            </a:pPr>
            <a:r>
              <a:rPr lang="en-US" sz="1600" b="1">
                <a:solidFill>
                  <a:schemeClr val="bg1"/>
                </a:solidFill>
                <a:latin typeface="Chivo"/>
                <a:ea typeface="Chivo"/>
                <a:cs typeface="Chivo"/>
                <a:sym typeface="Chivo"/>
              </a:rPr>
              <a:t>Yueyang Jiang</a:t>
            </a:r>
            <a:endParaRPr b="1">
              <a:solidFill>
                <a:schemeClr val="bg1"/>
              </a:solidFill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sz="1800" b="1">
              <a:solidFill>
                <a:schemeClr val="lt1"/>
              </a:solidFill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sz="1800" b="1">
              <a:solidFill>
                <a:schemeClr val="lt1"/>
              </a:solidFill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2400"/>
              <a:buNone/>
            </a:pPr>
            <a:endParaRPr sz="1800" b="1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986D73-B647-2396-7394-3071B72DC9BF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1DBF-3491-28DA-9E41-AEA154690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844" y="274051"/>
            <a:ext cx="6335712" cy="381000"/>
          </a:xfrm>
        </p:spPr>
        <p:txBody>
          <a:bodyPr/>
          <a:lstStyle/>
          <a:p>
            <a:r>
              <a:rPr lang="en-US" b="1">
                <a:latin typeface="Tahoma"/>
                <a:ea typeface="Tahoma"/>
                <a:cs typeface="Tahoma"/>
                <a:sym typeface="Tahoma"/>
              </a:rPr>
              <a:t>Image Preprocessing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2CA45-7321-8E56-1DAD-74D7CA347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1400" y="1472407"/>
            <a:ext cx="2432050" cy="2796381"/>
          </a:xfrm>
        </p:spPr>
        <p:txBody>
          <a:bodyPr/>
          <a:lstStyle/>
          <a:p>
            <a:pPr marL="85725" indent="0">
              <a:buNone/>
            </a:pPr>
            <a:endParaRPr lang="en-US" sz="1400">
              <a:latin typeface="Fira Sans"/>
            </a:endParaRPr>
          </a:p>
          <a:p>
            <a:r>
              <a:rPr lang="en-US" sz="1400">
                <a:latin typeface="Fira Sans"/>
              </a:rPr>
              <a:t>Python Imaging Library (PIL)</a:t>
            </a:r>
          </a:p>
          <a:p>
            <a:endParaRPr lang="en-US" sz="1400">
              <a:latin typeface="Fira Sans"/>
            </a:endParaRPr>
          </a:p>
          <a:p>
            <a:r>
              <a:rPr lang="en-US" sz="1400" err="1">
                <a:latin typeface="Fira Sans"/>
              </a:rPr>
              <a:t>Image.open</a:t>
            </a:r>
            <a:r>
              <a:rPr lang="en-US" sz="1400">
                <a:latin typeface="Fira Sans"/>
              </a:rPr>
              <a:t> to read images and convert to pixel lists</a:t>
            </a:r>
          </a:p>
          <a:p>
            <a:endParaRPr lang="en-US" sz="1400">
              <a:latin typeface="Fira Sans"/>
            </a:endParaRPr>
          </a:p>
          <a:p>
            <a:r>
              <a:rPr lang="en-US" sz="1400">
                <a:latin typeface="Fira Sans"/>
              </a:rPr>
              <a:t>normalize the values to range from 0 to 1</a:t>
            </a:r>
          </a:p>
          <a:p>
            <a:endParaRPr lang="en-US" sz="1400">
              <a:latin typeface="Fira Sans"/>
            </a:endParaRPr>
          </a:p>
          <a:p>
            <a:endParaRPr lang="en-US" sz="1400">
              <a:latin typeface="Fira San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CB9D711-991F-CF37-E88F-A321F4D30B7C}"/>
              </a:ext>
            </a:extLst>
          </p:cNvPr>
          <p:cNvSpPr txBox="1">
            <a:spLocks/>
          </p:cNvSpPr>
          <p:nvPr/>
        </p:nvSpPr>
        <p:spPr>
          <a:xfrm>
            <a:off x="4673600" y="1535907"/>
            <a:ext cx="3352800" cy="279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err="1">
                <a:latin typeface="Fira Sans"/>
              </a:rPr>
              <a:t>Keras</a:t>
            </a:r>
            <a:r>
              <a:rPr lang="en-US" sz="1400">
                <a:latin typeface="Fira Sans"/>
              </a:rPr>
              <a:t> Image data preprocessing </a:t>
            </a:r>
          </a:p>
          <a:p>
            <a:endParaRPr lang="en-US" sz="1400">
              <a:latin typeface="Fira Sans"/>
            </a:endParaRPr>
          </a:p>
          <a:p>
            <a:r>
              <a:rPr lang="en-US" sz="1400">
                <a:latin typeface="Fira Sans"/>
              </a:rPr>
              <a:t>Generates a </a:t>
            </a:r>
            <a:r>
              <a:rPr lang="en-US" sz="1400" err="1">
                <a:latin typeface="Fira Sans"/>
              </a:rPr>
              <a:t>tf.data.Dataset</a:t>
            </a:r>
            <a:r>
              <a:rPr lang="en-US" sz="1400">
                <a:latin typeface="Fira Sans"/>
              </a:rPr>
              <a:t> that yields batches of images from the subdirectories </a:t>
            </a:r>
            <a:r>
              <a:rPr lang="en-US" sz="1400" err="1">
                <a:latin typeface="Fira Sans"/>
              </a:rPr>
              <a:t>class_a</a:t>
            </a:r>
            <a:r>
              <a:rPr lang="en-US" sz="1400">
                <a:latin typeface="Fira Sans"/>
              </a:rPr>
              <a:t> and </a:t>
            </a:r>
            <a:r>
              <a:rPr lang="en-US" sz="1400" err="1">
                <a:latin typeface="Fira Sans"/>
              </a:rPr>
              <a:t>class_b</a:t>
            </a:r>
            <a:r>
              <a:rPr lang="en-US" sz="1400">
                <a:latin typeface="Fira Sans"/>
              </a:rPr>
              <a:t>, together with labels 0 and 1 (0 corresponding to </a:t>
            </a:r>
            <a:r>
              <a:rPr lang="en-US" sz="1400" err="1">
                <a:latin typeface="Fira Sans"/>
              </a:rPr>
              <a:t>class_a</a:t>
            </a:r>
            <a:r>
              <a:rPr lang="en-US" sz="1400">
                <a:latin typeface="Fira Sans"/>
              </a:rPr>
              <a:t> and 1 corresponding to </a:t>
            </a:r>
            <a:r>
              <a:rPr lang="en-US" sz="1400" err="1">
                <a:latin typeface="Fira Sans"/>
              </a:rPr>
              <a:t>class_b</a:t>
            </a:r>
            <a:r>
              <a:rPr lang="en-US" sz="1400">
                <a:latin typeface="Fira Sans"/>
              </a:rPr>
              <a:t>).</a:t>
            </a: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911F3EAA-E970-B223-7D93-4DE1561C7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434" y="3450106"/>
            <a:ext cx="1498600" cy="13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67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975475" y="196581"/>
            <a:ext cx="5507891" cy="50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b="1">
                <a:latin typeface="Tahoma"/>
                <a:ea typeface="Tahoma"/>
                <a:cs typeface="Tahoma"/>
                <a:sym typeface="Tahoma"/>
              </a:rPr>
              <a:t>Approach</a:t>
            </a:r>
            <a:endParaRPr lang="en-US" err="1">
              <a:ea typeface="Tahoma"/>
            </a:endParaRPr>
          </a:p>
        </p:txBody>
      </p:sp>
      <p:sp>
        <p:nvSpPr>
          <p:cNvPr id="17" name="Google Shape;64;p14">
            <a:extLst>
              <a:ext uri="{FF2B5EF4-FFF2-40B4-BE49-F238E27FC236}">
                <a16:creationId xmlns:a16="http://schemas.microsoft.com/office/drawing/2014/main" id="{71C66CE6-ED86-85C5-2A4B-67E2D9BD09B5}"/>
              </a:ext>
            </a:extLst>
          </p:cNvPr>
          <p:cNvSpPr txBox="1"/>
          <p:nvPr/>
        </p:nvSpPr>
        <p:spPr>
          <a:xfrm>
            <a:off x="2893552" y="2123037"/>
            <a:ext cx="2321368" cy="24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1DABA8"/>
                </a:solidFill>
                <a:latin typeface="Fira Sans"/>
                <a:ea typeface="Fira Sans"/>
                <a:cs typeface="Fira Sans"/>
                <a:sym typeface="Fira Sans"/>
              </a:rPr>
              <a:t>Logistic Regression</a:t>
            </a:r>
            <a:endParaRPr>
              <a:solidFill>
                <a:srgbClr val="1DABA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" name="Google Shape;67;p14">
            <a:extLst>
              <a:ext uri="{FF2B5EF4-FFF2-40B4-BE49-F238E27FC236}">
                <a16:creationId xmlns:a16="http://schemas.microsoft.com/office/drawing/2014/main" id="{73D58DBF-2E46-3F20-15A9-DE662C2B6572}"/>
              </a:ext>
            </a:extLst>
          </p:cNvPr>
          <p:cNvSpPr txBox="1"/>
          <p:nvPr/>
        </p:nvSpPr>
        <p:spPr>
          <a:xfrm>
            <a:off x="2800169" y="1758046"/>
            <a:ext cx="2321368" cy="24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7B83"/>
                </a:solidFill>
                <a:latin typeface="Fira Sans"/>
                <a:ea typeface="Fira Sans"/>
                <a:cs typeface="Fira Sans"/>
                <a:sym typeface="Fira Sans"/>
              </a:rPr>
              <a:t>Na</a:t>
            </a:r>
            <a:r>
              <a:rPr lang="en-SG" err="1">
                <a:solidFill>
                  <a:srgbClr val="1C7B83"/>
                </a:solidFill>
                <a:latin typeface="Fira Sans"/>
                <a:ea typeface="Fira Sans"/>
                <a:cs typeface="Fira Sans"/>
                <a:sym typeface="Fira Sans"/>
              </a:rPr>
              <a:t>ï</a:t>
            </a:r>
            <a:r>
              <a:rPr lang="en" err="1">
                <a:solidFill>
                  <a:srgbClr val="1C7B83"/>
                </a:solidFill>
                <a:latin typeface="Fira Sans"/>
                <a:ea typeface="Fira Sans"/>
                <a:cs typeface="Fira Sans"/>
                <a:sym typeface="Fira Sans"/>
              </a:rPr>
              <a:t>ve</a:t>
            </a:r>
            <a:r>
              <a:rPr lang="en">
                <a:solidFill>
                  <a:srgbClr val="1C7B83"/>
                </a:solidFill>
                <a:latin typeface="Fira Sans"/>
                <a:ea typeface="Fira Sans"/>
                <a:cs typeface="Fira Sans"/>
                <a:sym typeface="Fira Sans"/>
              </a:rPr>
              <a:t> Bayes Classifier</a:t>
            </a:r>
            <a:endParaRPr>
              <a:solidFill>
                <a:srgbClr val="1C7B8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F7C34AF0-8BC0-CFE5-5AE1-7FB0E3A73AE9}"/>
              </a:ext>
            </a:extLst>
          </p:cNvPr>
          <p:cNvSpPr txBox="1"/>
          <p:nvPr/>
        </p:nvSpPr>
        <p:spPr>
          <a:xfrm>
            <a:off x="2037390" y="2784778"/>
            <a:ext cx="2937516" cy="36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>
                <a:solidFill>
                  <a:srgbClr val="5FCAAB"/>
                </a:solidFill>
                <a:latin typeface="Fira Sans"/>
                <a:ea typeface="Fira Sans"/>
                <a:cs typeface="Fira Sans"/>
                <a:sym typeface="Fira Sans"/>
              </a:rPr>
              <a:t>Artificial Neural Network</a:t>
            </a:r>
            <a:r>
              <a:rPr lang="en" b="1">
                <a:solidFill>
                  <a:srgbClr val="5FCAAB"/>
                </a:solidFill>
                <a:latin typeface="Fira Sans"/>
                <a:ea typeface="Fira Sans"/>
                <a:cs typeface="Fira Sans"/>
                <a:sym typeface="Fira Sans"/>
              </a:rPr>
              <a:t> </a:t>
            </a:r>
            <a:endParaRPr b="1">
              <a:solidFill>
                <a:srgbClr val="5FCAAB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" name="Google Shape;73;p14">
            <a:extLst>
              <a:ext uri="{FF2B5EF4-FFF2-40B4-BE49-F238E27FC236}">
                <a16:creationId xmlns:a16="http://schemas.microsoft.com/office/drawing/2014/main" id="{0A2C550C-C1AA-0BBD-B00B-BCF9F016FBC0}"/>
              </a:ext>
            </a:extLst>
          </p:cNvPr>
          <p:cNvSpPr txBox="1"/>
          <p:nvPr/>
        </p:nvSpPr>
        <p:spPr>
          <a:xfrm>
            <a:off x="2147086" y="3124302"/>
            <a:ext cx="2973274" cy="307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>
                <a:solidFill>
                  <a:srgbClr val="FF932D"/>
                </a:solidFill>
                <a:latin typeface="Fira Sans"/>
                <a:ea typeface="Fira Sans"/>
                <a:cs typeface="Fira Sans"/>
                <a:sym typeface="Fira Sans"/>
              </a:rPr>
              <a:t>Convolutional Neural Network</a:t>
            </a:r>
            <a:endParaRPr lang="en-US">
              <a:solidFill>
                <a:srgbClr val="FF932D"/>
              </a:solidFill>
              <a:latin typeface="Fira Sans"/>
              <a:ea typeface="Fira Sans"/>
              <a:cs typeface="Fira Sans"/>
            </a:endParaRPr>
          </a:p>
        </p:txBody>
      </p:sp>
      <p:sp>
        <p:nvSpPr>
          <p:cNvPr id="28" name="Google Shape;73;p14">
            <a:extLst>
              <a:ext uri="{FF2B5EF4-FFF2-40B4-BE49-F238E27FC236}">
                <a16:creationId xmlns:a16="http://schemas.microsoft.com/office/drawing/2014/main" id="{BD16208A-AEB2-585A-BA0D-8761E42376E2}"/>
              </a:ext>
            </a:extLst>
          </p:cNvPr>
          <p:cNvSpPr txBox="1"/>
          <p:nvPr/>
        </p:nvSpPr>
        <p:spPr>
          <a:xfrm>
            <a:off x="1430962" y="2487343"/>
            <a:ext cx="2973274" cy="307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>
                <a:solidFill>
                  <a:srgbClr val="008F74"/>
                </a:solidFill>
                <a:latin typeface="Fira Sans"/>
                <a:ea typeface="Fira Sans"/>
                <a:cs typeface="Fira Sans"/>
                <a:sym typeface="Fira Sans"/>
              </a:rPr>
              <a:t>Random Forest</a:t>
            </a:r>
            <a:endParaRPr lang="en-US">
              <a:solidFill>
                <a:srgbClr val="008F74"/>
              </a:solidFill>
              <a:latin typeface="Fira Sans"/>
              <a:ea typeface="Fira Sans"/>
              <a:cs typeface="Fira Sans"/>
            </a:endParaRPr>
          </a:p>
        </p:txBody>
      </p:sp>
      <p:pic>
        <p:nvPicPr>
          <p:cNvPr id="3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20831F32-4A40-BDFD-83CF-2029E0CB7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375" y="894"/>
            <a:ext cx="2439358" cy="5132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E2F9A2-7F9F-7529-516F-5EA15E2D933C}"/>
              </a:ext>
            </a:extLst>
          </p:cNvPr>
          <p:cNvSpPr txBox="1"/>
          <p:nvPr/>
        </p:nvSpPr>
        <p:spPr>
          <a:xfrm>
            <a:off x="1548408" y="13251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latin typeface="Fira Sans" panose="020B0503050000020004" pitchFamily="34" charset="0"/>
              </a:rPr>
              <a:t>Image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5BC1E2-0FE3-7317-23A5-57B090A5098F}"/>
              </a:ext>
            </a:extLst>
          </p:cNvPr>
          <p:cNvSpPr txBox="1"/>
          <p:nvPr/>
        </p:nvSpPr>
        <p:spPr>
          <a:xfrm>
            <a:off x="2124373" y="3504009"/>
            <a:ext cx="367188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  <a:latin typeface="Fira Sans" panose="020B0503050000020004" pitchFamily="34" charset="0"/>
                <a:cs typeface="arial"/>
              </a:rPr>
              <a:t>Convolutional Recurrent Neural Network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latin typeface="Fira Sans" panose="020B05030500000200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3F06AC-69C0-451C-C671-E31497E85357}"/>
              </a:ext>
            </a:extLst>
          </p:cNvPr>
          <p:cNvGrpSpPr/>
          <p:nvPr/>
        </p:nvGrpSpPr>
        <p:grpSpPr>
          <a:xfrm>
            <a:off x="461094" y="2918117"/>
            <a:ext cx="1597712" cy="847898"/>
            <a:chOff x="461094" y="2918117"/>
            <a:chExt cx="1597712" cy="847898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1D739173-BD6A-6A83-67A2-8491FDCE5BD9}"/>
                </a:ext>
              </a:extLst>
            </p:cNvPr>
            <p:cNvSpPr/>
            <p:nvPr/>
          </p:nvSpPr>
          <p:spPr>
            <a:xfrm>
              <a:off x="1920444" y="2918117"/>
              <a:ext cx="138362" cy="847898"/>
            </a:xfrm>
            <a:prstGeom prst="lef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414B86-1BDC-FA91-673A-69EC2B1883CF}"/>
                </a:ext>
              </a:extLst>
            </p:cNvPr>
            <p:cNvSpPr txBox="1"/>
            <p:nvPr/>
          </p:nvSpPr>
          <p:spPr>
            <a:xfrm>
              <a:off x="461094" y="3163950"/>
              <a:ext cx="1376834" cy="30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Deep Learning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CBF5655-D8D1-AA55-69F2-AB6E533BB564}"/>
              </a:ext>
            </a:extLst>
          </p:cNvPr>
          <p:cNvSpPr txBox="1"/>
          <p:nvPr/>
        </p:nvSpPr>
        <p:spPr>
          <a:xfrm>
            <a:off x="1549493" y="3965899"/>
            <a:ext cx="1528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Fira Sans" panose="020B0503050000020004" pitchFamily="34" charset="0"/>
              </a:rPr>
              <a:t>Tools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6D26E4-17A7-493C-5F81-F9CBA35CF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674" y="4018380"/>
            <a:ext cx="425676" cy="425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52FD8D-2BFE-6D53-51C0-E0D725981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3310" y="4013956"/>
            <a:ext cx="425676" cy="4256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1C2833-6ED4-1C18-4666-3E6DE917F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6349" y="4008765"/>
            <a:ext cx="425677" cy="425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E949B3-3172-3072-CDB6-AE20F49CD1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5830" y="3964629"/>
            <a:ext cx="520350" cy="5203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8BBEBA-86EC-1224-EFB3-64DCD6E6AD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7926" y="4577395"/>
            <a:ext cx="425676" cy="5661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3C9F0C-9140-6C75-CE36-5B502C6FD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6415" y="4560753"/>
            <a:ext cx="1042772" cy="5787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D3FABCA-C4CA-82F1-1505-5E12A54ACA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4606825"/>
            <a:ext cx="765570" cy="47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5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7E8538-0EFD-06F8-DA74-509531EEFB23}"/>
              </a:ext>
            </a:extLst>
          </p:cNvPr>
          <p:cNvSpPr/>
          <p:nvPr/>
        </p:nvSpPr>
        <p:spPr>
          <a:xfrm>
            <a:off x="688749" y="1123470"/>
            <a:ext cx="1867388" cy="147525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889AF-8D27-DFA8-EBB2-3557B5A38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589" y="325192"/>
            <a:ext cx="6335712" cy="381000"/>
          </a:xfrm>
        </p:spPr>
        <p:txBody>
          <a:bodyPr/>
          <a:lstStyle/>
          <a:p>
            <a:r>
              <a:rPr lang="en-US" b="1">
                <a:latin typeface="Tahoma"/>
                <a:ea typeface="Tahoma"/>
                <a:cs typeface="Tahoma"/>
              </a:rPr>
              <a:t>Naïve Bayes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17F35-6D74-9777-ED83-87715D374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690" y="1270025"/>
            <a:ext cx="2886248" cy="3564731"/>
          </a:xfrm>
        </p:spPr>
        <p:txBody>
          <a:bodyPr/>
          <a:lstStyle/>
          <a:p>
            <a:r>
              <a:rPr lang="en-US" sz="2000">
                <a:solidFill>
                  <a:srgbClr val="002060"/>
                </a:solidFill>
                <a:latin typeface="Fira Sans" panose="020B0503050000020004" pitchFamily="34" charset="0"/>
              </a:rPr>
              <a:t>Multinomial</a:t>
            </a:r>
          </a:p>
          <a:p>
            <a:r>
              <a:rPr lang="en-SG" sz="2000">
                <a:solidFill>
                  <a:srgbClr val="002060"/>
                </a:solidFill>
                <a:latin typeface="Fira Sans" panose="020B0503050000020004" pitchFamily="34" charset="0"/>
              </a:rPr>
              <a:t>Gaussian</a:t>
            </a:r>
          </a:p>
          <a:p>
            <a:r>
              <a:rPr lang="en-SG" sz="2000">
                <a:solidFill>
                  <a:srgbClr val="002060"/>
                </a:solidFill>
                <a:latin typeface="Fira Sans" panose="020B0503050000020004" pitchFamily="34" charset="0"/>
              </a:rPr>
              <a:t>Bernoulli</a:t>
            </a:r>
          </a:p>
          <a:p>
            <a:endParaRPr lang="en-US"/>
          </a:p>
          <a:p>
            <a:endParaRPr lang="en-US"/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638937A9-0287-609E-5F10-F18571CDA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05378"/>
              </p:ext>
            </p:extLst>
          </p:nvPr>
        </p:nvGraphicFramePr>
        <p:xfrm>
          <a:off x="691837" y="3468782"/>
          <a:ext cx="7661067" cy="1674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689">
                  <a:extLst>
                    <a:ext uri="{9D8B030D-6E8A-4147-A177-3AD203B41FA5}">
                      <a16:colId xmlns:a16="http://schemas.microsoft.com/office/drawing/2014/main" val="744282336"/>
                    </a:ext>
                  </a:extLst>
                </a:gridCol>
                <a:gridCol w="2553689">
                  <a:extLst>
                    <a:ext uri="{9D8B030D-6E8A-4147-A177-3AD203B41FA5}">
                      <a16:colId xmlns:a16="http://schemas.microsoft.com/office/drawing/2014/main" val="1918967802"/>
                    </a:ext>
                  </a:extLst>
                </a:gridCol>
                <a:gridCol w="2553689">
                  <a:extLst>
                    <a:ext uri="{9D8B030D-6E8A-4147-A177-3AD203B41FA5}">
                      <a16:colId xmlns:a16="http://schemas.microsoft.com/office/drawing/2014/main" val="3864472440"/>
                    </a:ext>
                  </a:extLst>
                </a:gridCol>
              </a:tblGrid>
              <a:tr h="348834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Fira Sans" panose="020B0503050000020004" pitchFamily="34" charset="0"/>
                        </a:rPr>
                        <a:t>Results</a:t>
                      </a:r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880939"/>
                  </a:ext>
                </a:extLst>
              </a:tr>
              <a:tr h="13258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51349337"/>
                  </a:ext>
                </a:extLst>
              </a:tr>
            </a:tbl>
          </a:graphicData>
        </a:graphic>
      </p:graphicFrame>
      <p:pic>
        <p:nvPicPr>
          <p:cNvPr id="21" name="Picture 20" descr="Text&#10;&#10;Description automatically generated with low confidence">
            <a:extLst>
              <a:ext uri="{FF2B5EF4-FFF2-40B4-BE49-F238E27FC236}">
                <a16:creationId xmlns:a16="http://schemas.microsoft.com/office/drawing/2014/main" id="{87B19687-2A7A-667E-5FB9-A677692DC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50" y="3886060"/>
            <a:ext cx="2273300" cy="1181100"/>
          </a:xfrm>
          <a:prstGeom prst="rect">
            <a:avLst/>
          </a:prstGeom>
        </p:spPr>
      </p:pic>
      <p:pic>
        <p:nvPicPr>
          <p:cNvPr id="23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8003DC5E-ECBE-4F37-204E-30CD2181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421" y="3886060"/>
            <a:ext cx="2247900" cy="1193800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BA2D5506-53FF-1804-72C4-2AA62B589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650" y="3886060"/>
            <a:ext cx="2235200" cy="1168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C08B5F7-EB7B-D762-40F1-D1880946C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065" y="4232609"/>
            <a:ext cx="739515" cy="84582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D0AC76CB-C9E7-FA2A-651B-BFC4BEA59898}"/>
              </a:ext>
            </a:extLst>
          </p:cNvPr>
          <p:cNvSpPr/>
          <p:nvPr/>
        </p:nvSpPr>
        <p:spPr>
          <a:xfrm>
            <a:off x="6998464" y="211020"/>
            <a:ext cx="424947" cy="381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D976262-8CAC-477A-9D81-E0CDC289FC3C}"/>
              </a:ext>
            </a:extLst>
          </p:cNvPr>
          <p:cNvSpPr/>
          <p:nvPr/>
        </p:nvSpPr>
        <p:spPr>
          <a:xfrm>
            <a:off x="5637618" y="1043215"/>
            <a:ext cx="538841" cy="381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</a:t>
            </a:r>
            <a:r>
              <a:rPr lang="en-US" baseline="-25000"/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344EFA-7122-382C-D103-A7663BD42DDF}"/>
              </a:ext>
            </a:extLst>
          </p:cNvPr>
          <p:cNvSpPr/>
          <p:nvPr/>
        </p:nvSpPr>
        <p:spPr>
          <a:xfrm>
            <a:off x="6518767" y="1068154"/>
            <a:ext cx="538841" cy="381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</a:t>
            </a:r>
            <a:r>
              <a:rPr lang="en-US" baseline="-25000"/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4C88C70-C0DE-2491-7FF3-367BEA9053A4}"/>
              </a:ext>
            </a:extLst>
          </p:cNvPr>
          <p:cNvSpPr/>
          <p:nvPr/>
        </p:nvSpPr>
        <p:spPr>
          <a:xfrm>
            <a:off x="7890654" y="1096497"/>
            <a:ext cx="776115" cy="381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X</a:t>
            </a:r>
            <a:r>
              <a:rPr lang="en-US" sz="1050" baseline="-25000"/>
              <a:t>16,384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B21309B-0314-F28E-0C83-E4807A081979}"/>
              </a:ext>
            </a:extLst>
          </p:cNvPr>
          <p:cNvGrpSpPr/>
          <p:nvPr/>
        </p:nvGrpSpPr>
        <p:grpSpPr>
          <a:xfrm>
            <a:off x="7271742" y="1216686"/>
            <a:ext cx="410063" cy="78886"/>
            <a:chOff x="7281949" y="1221971"/>
            <a:chExt cx="410063" cy="7888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BD394F4-EAAA-D111-93E2-008ACE87BB6D}"/>
                </a:ext>
              </a:extLst>
            </p:cNvPr>
            <p:cNvSpPr/>
            <p:nvPr/>
          </p:nvSpPr>
          <p:spPr>
            <a:xfrm>
              <a:off x="7281949" y="1221971"/>
              <a:ext cx="66502" cy="7360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D9D8C0-8743-E8B8-48D3-79E5CA94EC14}"/>
                </a:ext>
              </a:extLst>
            </p:cNvPr>
            <p:cNvSpPr/>
            <p:nvPr/>
          </p:nvSpPr>
          <p:spPr>
            <a:xfrm>
              <a:off x="7451087" y="1227256"/>
              <a:ext cx="66502" cy="7360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3F3DC4D-FF5B-C8B3-A696-CEA440E8CFEE}"/>
                </a:ext>
              </a:extLst>
            </p:cNvPr>
            <p:cNvSpPr/>
            <p:nvPr/>
          </p:nvSpPr>
          <p:spPr>
            <a:xfrm>
              <a:off x="7625510" y="1227256"/>
              <a:ext cx="66502" cy="7360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EECB91C-14AB-F5AD-187A-BD3BCC627E38}"/>
              </a:ext>
            </a:extLst>
          </p:cNvPr>
          <p:cNvCxnSpPr>
            <a:stCxn id="27" idx="3"/>
            <a:endCxn id="28" idx="7"/>
          </p:cNvCxnSpPr>
          <p:nvPr/>
        </p:nvCxnSpPr>
        <p:spPr>
          <a:xfrm flipH="1">
            <a:off x="6097548" y="536224"/>
            <a:ext cx="963148" cy="562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1165D9-4060-B245-4A07-DE3FBEABDFEE}"/>
              </a:ext>
            </a:extLst>
          </p:cNvPr>
          <p:cNvCxnSpPr>
            <a:cxnSpLocks/>
            <a:stCxn id="27" idx="4"/>
            <a:endCxn id="30" idx="0"/>
          </p:cNvCxnSpPr>
          <p:nvPr/>
        </p:nvCxnSpPr>
        <p:spPr>
          <a:xfrm flipH="1">
            <a:off x="6788188" y="592020"/>
            <a:ext cx="422750" cy="476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652C43-4F53-763D-AA0F-9A118641BB6F}"/>
              </a:ext>
            </a:extLst>
          </p:cNvPr>
          <p:cNvCxnSpPr>
            <a:cxnSpLocks/>
            <a:stCxn id="27" idx="5"/>
            <a:endCxn id="32" idx="0"/>
          </p:cNvCxnSpPr>
          <p:nvPr/>
        </p:nvCxnSpPr>
        <p:spPr>
          <a:xfrm>
            <a:off x="7361179" y="536224"/>
            <a:ext cx="917533" cy="560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B3259C2-1A4C-A3E7-CDCB-CCC00B54D487}"/>
              </a:ext>
            </a:extLst>
          </p:cNvPr>
          <p:cNvSpPr txBox="1"/>
          <p:nvPr/>
        </p:nvSpPr>
        <p:spPr>
          <a:xfrm>
            <a:off x="7648554" y="228447"/>
            <a:ext cx="1018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{0, 1, 2, 3}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1AEE80-FD51-397B-01D5-4D60725C2B6B}"/>
              </a:ext>
            </a:extLst>
          </p:cNvPr>
          <p:cNvSpPr txBox="1"/>
          <p:nvPr/>
        </p:nvSpPr>
        <p:spPr>
          <a:xfrm>
            <a:off x="8056301" y="1486802"/>
            <a:ext cx="72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[0, 1]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3AAC398-06CD-DF10-2BD9-67092501566F}"/>
                  </a:ext>
                </a:extLst>
              </p:cNvPr>
              <p:cNvSpPr txBox="1"/>
              <p:nvPr/>
            </p:nvSpPr>
            <p:spPr>
              <a:xfrm>
                <a:off x="3318443" y="1666035"/>
                <a:ext cx="2427138" cy="446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𝑖𝑚𝑔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𝑖𝑚𝑔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#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3AAC398-06CD-DF10-2BD9-670925015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443" y="1666035"/>
                <a:ext cx="2427138" cy="446789"/>
              </a:xfrm>
              <a:prstGeom prst="rect">
                <a:avLst/>
              </a:prstGeom>
              <a:blipFill>
                <a:blip r:embed="rId7"/>
                <a:stretch>
                  <a:fillRect l="-1042" t="-8333" r="-104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73EA43E-8180-67E4-E0D4-1ABFFDCD01DE}"/>
                  </a:ext>
                </a:extLst>
              </p:cNvPr>
              <p:cNvSpPr txBox="1"/>
              <p:nvPr/>
            </p:nvSpPr>
            <p:spPr>
              <a:xfrm>
                <a:off x="2682034" y="2251392"/>
                <a:ext cx="4394152" cy="446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𝑖𝑚𝑔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𝑝𝑖𝑥𝑒𝑙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𝑖𝑚𝑔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73EA43E-8180-67E4-E0D4-1ABFFDCD0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034" y="2251392"/>
                <a:ext cx="4394152" cy="446789"/>
              </a:xfrm>
              <a:prstGeom prst="rect">
                <a:avLst/>
              </a:prstGeom>
              <a:blipFill>
                <a:blip r:embed="rId8"/>
                <a:stretch>
                  <a:fillRect l="-576" t="-8333" r="-28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0942631-7289-4DFA-2971-E6FE7F23C64D}"/>
                  </a:ext>
                </a:extLst>
              </p:cNvPr>
              <p:cNvSpPr txBox="1"/>
              <p:nvPr/>
            </p:nvSpPr>
            <p:spPr>
              <a:xfrm>
                <a:off x="2722198" y="2865426"/>
                <a:ext cx="3967240" cy="22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𝑷𝒓𝒆𝒅𝒊𝒄𝒕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𝒍𝒂𝒃𝒆𝒍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𝒇𝒐𝒓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𝒘𝒉𝒊𝒄𝒉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𝟑𝟖𝟒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0942631-7289-4DFA-2971-E6FE7F23C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198" y="2865426"/>
                <a:ext cx="3967240" cy="224870"/>
              </a:xfrm>
              <a:prstGeom prst="rect">
                <a:avLst/>
              </a:prstGeom>
              <a:blipFill>
                <a:blip r:embed="rId9"/>
                <a:stretch>
                  <a:fillRect l="-639" t="-5263" r="-958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101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889AF-8D27-DFA8-EBB2-3557B5A38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589" y="325192"/>
            <a:ext cx="6335712" cy="381000"/>
          </a:xfrm>
        </p:spPr>
        <p:txBody>
          <a:bodyPr/>
          <a:lstStyle/>
          <a:p>
            <a:r>
              <a:rPr lang="en-US" b="1">
                <a:latin typeface="Tahoma"/>
                <a:ea typeface="Tahoma"/>
                <a:cs typeface="Tahoma"/>
              </a:rPr>
              <a:t>Gaussian Result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A153A6E-CC2F-DB72-E2C2-0224D1F8D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55" y="889762"/>
            <a:ext cx="4319945" cy="4129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37B2BB-87F2-DA1A-FB21-A4BEAE84D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411" y="133786"/>
            <a:ext cx="956195" cy="956195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326FF810-38EF-3036-AE8E-27F86B6E2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209" y="1202623"/>
            <a:ext cx="4380749" cy="373742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D8FE667-E726-9968-AF8D-45A1FFFAD288}"/>
              </a:ext>
            </a:extLst>
          </p:cNvPr>
          <p:cNvSpPr/>
          <p:nvPr/>
        </p:nvSpPr>
        <p:spPr>
          <a:xfrm>
            <a:off x="6932023" y="2384516"/>
            <a:ext cx="339634" cy="3412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A5968D-3267-D829-94CA-CE12BFDEAB09}"/>
              </a:ext>
            </a:extLst>
          </p:cNvPr>
          <p:cNvSpPr/>
          <p:nvPr/>
        </p:nvSpPr>
        <p:spPr>
          <a:xfrm>
            <a:off x="6932023" y="1546818"/>
            <a:ext cx="339634" cy="3412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9EAD624-D04B-69DD-78E1-F8C2EA9141D0}"/>
              </a:ext>
            </a:extLst>
          </p:cNvPr>
          <p:cNvSpPr/>
          <p:nvPr/>
        </p:nvSpPr>
        <p:spPr>
          <a:xfrm>
            <a:off x="6932023" y="4039144"/>
            <a:ext cx="339634" cy="3412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7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130A-4E02-CAC5-6905-67370776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0" y="333540"/>
            <a:ext cx="6335712" cy="381000"/>
          </a:xfrm>
        </p:spPr>
        <p:txBody>
          <a:bodyPr/>
          <a:lstStyle/>
          <a:p>
            <a:r>
              <a:rPr lang="en-US" b="1">
                <a:latin typeface="Tahoma"/>
                <a:ea typeface="Tahoma"/>
                <a:cs typeface="Tahoma"/>
              </a:rPr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B11A2-964A-B1A9-C45B-BB6FBDD4D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950" y="1261490"/>
            <a:ext cx="4009753" cy="3564731"/>
          </a:xfrm>
        </p:spPr>
        <p:txBody>
          <a:bodyPr/>
          <a:lstStyle/>
          <a:p>
            <a:pPr marL="85725" indent="0">
              <a:buNone/>
            </a:pPr>
            <a:r>
              <a:rPr lang="en-US" sz="1600" b="1">
                <a:latin typeface="Fira Sans" panose="020B0503050000020004" pitchFamily="34" charset="0"/>
              </a:rPr>
              <a:t>Parameters:</a:t>
            </a:r>
          </a:p>
          <a:p>
            <a:r>
              <a:rPr lang="en-US" sz="1600">
                <a:latin typeface="Fira Sans" panose="020B0503050000020004" pitchFamily="34" charset="0"/>
              </a:rPr>
              <a:t>Penalty = none</a:t>
            </a:r>
          </a:p>
          <a:p>
            <a:r>
              <a:rPr lang="en-US" sz="1600">
                <a:latin typeface="Fira Sans" panose="020B0503050000020004" pitchFamily="34" charset="0"/>
              </a:rPr>
              <a:t>Tol = 0.1</a:t>
            </a:r>
          </a:p>
          <a:p>
            <a:r>
              <a:rPr lang="en-US" sz="1600" err="1">
                <a:latin typeface="Fira Sans" panose="020B0503050000020004" pitchFamily="34" charset="0"/>
              </a:rPr>
              <a:t>Multi_class</a:t>
            </a:r>
            <a:r>
              <a:rPr lang="en-US" sz="1600">
                <a:latin typeface="Fira Sans" panose="020B0503050000020004" pitchFamily="34" charset="0"/>
              </a:rPr>
              <a:t> = multinomial</a:t>
            </a:r>
          </a:p>
          <a:p>
            <a:r>
              <a:rPr lang="en-US" sz="1600">
                <a:latin typeface="Fira Sans" panose="020B0503050000020004" pitchFamily="34" charset="0"/>
              </a:rPr>
              <a:t>Solver = saga</a:t>
            </a:r>
          </a:p>
          <a:p>
            <a:pPr marL="85725" indent="0">
              <a:buNone/>
            </a:pPr>
            <a:r>
              <a:rPr lang="en-US" sz="1600" b="1">
                <a:latin typeface="Fira Sans" panose="020B0503050000020004" pitchFamily="34" charset="0"/>
              </a:rPr>
              <a:t>Result:</a:t>
            </a:r>
          </a:p>
          <a:p>
            <a:r>
              <a:rPr lang="en-US" sz="1600">
                <a:latin typeface="Fira Sans" panose="020B0503050000020004" pitchFamily="34" charset="0"/>
              </a:rPr>
              <a:t>Accuracy: 80.16%</a:t>
            </a:r>
          </a:p>
          <a:p>
            <a:r>
              <a:rPr lang="en-US" sz="1600">
                <a:latin typeface="Fira Sans" panose="020B0503050000020004" pitchFamily="34" charset="0"/>
              </a:rPr>
              <a:t>Precision: 80.89%</a:t>
            </a:r>
          </a:p>
          <a:p>
            <a:r>
              <a:rPr lang="en-US" sz="1600">
                <a:latin typeface="Fira Sans" panose="020B0503050000020004" pitchFamily="34" charset="0"/>
              </a:rPr>
              <a:t>Recall: 80.16%</a:t>
            </a:r>
          </a:p>
          <a:p>
            <a:r>
              <a:rPr lang="en-US" sz="1600">
                <a:solidFill>
                  <a:srgbClr val="FF0000"/>
                </a:solidFill>
                <a:latin typeface="Fira Sans" panose="020B0503050000020004" pitchFamily="34" charset="0"/>
              </a:rPr>
              <a:t>F2: 80.30%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44555B6-2A30-959D-6F74-851977931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928" y="1244924"/>
            <a:ext cx="4343558" cy="35753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44C618-538A-0756-9005-D7374E1F8DFA}"/>
              </a:ext>
            </a:extLst>
          </p:cNvPr>
          <p:cNvSpPr/>
          <p:nvPr/>
        </p:nvSpPr>
        <p:spPr>
          <a:xfrm>
            <a:off x="6449707" y="1454331"/>
            <a:ext cx="560693" cy="1254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B4AF07-43E9-549C-D9DA-6903658EF9A6}"/>
              </a:ext>
            </a:extLst>
          </p:cNvPr>
          <p:cNvSpPr/>
          <p:nvPr/>
        </p:nvSpPr>
        <p:spPr>
          <a:xfrm>
            <a:off x="6467125" y="3788228"/>
            <a:ext cx="543275" cy="574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3A671A-4623-37EE-A428-A0A98330A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767" y="165061"/>
            <a:ext cx="956195" cy="95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5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5B3A-800A-DC61-1921-A8C59E9B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0" y="309358"/>
            <a:ext cx="6335712" cy="381000"/>
          </a:xfrm>
        </p:spPr>
        <p:txBody>
          <a:bodyPr/>
          <a:lstStyle/>
          <a:p>
            <a:r>
              <a:rPr lang="en-US" b="1">
                <a:latin typeface="Tahoma"/>
                <a:ea typeface="Tahoma"/>
                <a:cs typeface="Tahoma"/>
              </a:rPr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764E8-7C9C-6738-55B7-892F8D768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69411"/>
            <a:ext cx="7200900" cy="3564731"/>
          </a:xfrm>
        </p:spPr>
        <p:txBody>
          <a:bodyPr/>
          <a:lstStyle/>
          <a:p>
            <a:pPr marL="85725" indent="0">
              <a:buNone/>
            </a:pPr>
            <a:r>
              <a:rPr lang="en-US" sz="1600">
                <a:latin typeface="Fira Sans" panose="020B0503050000020004" pitchFamily="34" charset="0"/>
              </a:rPr>
              <a:t>Parameter:</a:t>
            </a:r>
          </a:p>
          <a:p>
            <a:r>
              <a:rPr lang="en-US" sz="1600">
                <a:latin typeface="Fira Sans" panose="020B0503050000020004" pitchFamily="34" charset="0"/>
              </a:rPr>
              <a:t>Min sample split = 3</a:t>
            </a:r>
          </a:p>
          <a:p>
            <a:r>
              <a:rPr lang="en-US" sz="1600">
                <a:latin typeface="Fira Sans" panose="020B0503050000020004" pitchFamily="34" charset="0"/>
              </a:rPr>
              <a:t>Max depth = 9</a:t>
            </a:r>
          </a:p>
          <a:p>
            <a:r>
              <a:rPr lang="en-US" sz="1600">
                <a:latin typeface="Fira Sans" panose="020B0503050000020004" pitchFamily="34" charset="0"/>
              </a:rPr>
              <a:t>Max features = sqrt</a:t>
            </a:r>
          </a:p>
          <a:p>
            <a:pPr marL="85725" indent="0">
              <a:buNone/>
            </a:pPr>
            <a:r>
              <a:rPr lang="en-US" sz="1600">
                <a:latin typeface="Fira Sans" panose="020B0503050000020004" pitchFamily="34" charset="0"/>
              </a:rPr>
              <a:t>Result:</a:t>
            </a:r>
          </a:p>
          <a:p>
            <a:r>
              <a:rPr lang="en-US" sz="1600">
                <a:latin typeface="Fira Sans" panose="020B0503050000020004" pitchFamily="34" charset="0"/>
              </a:rPr>
              <a:t>Accuracy: 84.38%</a:t>
            </a:r>
          </a:p>
          <a:p>
            <a:r>
              <a:rPr lang="en-US" sz="1600">
                <a:latin typeface="Fira Sans" panose="020B0503050000020004" pitchFamily="34" charset="0"/>
              </a:rPr>
              <a:t>Precision: 84.80%</a:t>
            </a:r>
          </a:p>
          <a:p>
            <a:r>
              <a:rPr lang="en-US" sz="1600">
                <a:latin typeface="Fira Sans" panose="020B0503050000020004" pitchFamily="34" charset="0"/>
              </a:rPr>
              <a:t>Recall: 84.38%</a:t>
            </a:r>
          </a:p>
          <a:p>
            <a:r>
              <a:rPr lang="en-US" sz="1600">
                <a:solidFill>
                  <a:srgbClr val="FF0000"/>
                </a:solidFill>
                <a:latin typeface="Fira Sans" panose="020B0503050000020004" pitchFamily="34" charset="0"/>
              </a:rPr>
              <a:t>F2: 84.46%</a:t>
            </a:r>
          </a:p>
          <a:p>
            <a:endParaRPr lang="en-US" err="1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FD7C7BD-C493-09B9-8912-0F95F9D4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202" y="986334"/>
            <a:ext cx="4736798" cy="39622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E60473-D8EC-FC7F-8FF0-FB514B919492}"/>
              </a:ext>
            </a:extLst>
          </p:cNvPr>
          <p:cNvSpPr/>
          <p:nvPr/>
        </p:nvSpPr>
        <p:spPr>
          <a:xfrm>
            <a:off x="6394601" y="1269411"/>
            <a:ext cx="520005" cy="1302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BEC900-F766-FED5-4601-64C41A09BAB3}"/>
              </a:ext>
            </a:extLst>
          </p:cNvPr>
          <p:cNvSpPr/>
          <p:nvPr/>
        </p:nvSpPr>
        <p:spPr>
          <a:xfrm>
            <a:off x="6461760" y="3971109"/>
            <a:ext cx="391886" cy="400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3D7B03-8501-7348-5438-8B9458158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126" y="63358"/>
            <a:ext cx="873000" cy="87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6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975475" y="196581"/>
            <a:ext cx="5507891" cy="50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b="1">
                <a:latin typeface="Tahoma"/>
                <a:ea typeface="Tahoma"/>
                <a:cs typeface="Tahoma"/>
                <a:sym typeface="Tahoma"/>
              </a:rPr>
              <a:t>ANN Architecture</a:t>
            </a:r>
            <a:endParaRPr lang="en-US">
              <a:ea typeface="Tah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6409B-3441-E5E6-1A9E-3AE3C2620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355" y="1132787"/>
            <a:ext cx="5016500" cy="24638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2C9CDC6-A76C-E7EC-ECE7-8F3A57DA0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291323"/>
              </p:ext>
            </p:extLst>
          </p:nvPr>
        </p:nvGraphicFramePr>
        <p:xfrm>
          <a:off x="1496291" y="4105243"/>
          <a:ext cx="609600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456626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86346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80710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611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Sparse categorical cross 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33497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81AACC-03C7-E563-6706-57E6AD3C3DD7}"/>
              </a:ext>
            </a:extLst>
          </p:cNvPr>
          <p:cNvSpPr txBox="1"/>
          <p:nvPr/>
        </p:nvSpPr>
        <p:spPr>
          <a:xfrm>
            <a:off x="2035647" y="1132787"/>
            <a:ext cx="114715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i="1"/>
              <a:t>128x128x3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2598D3-6A12-83C3-DD7B-F2C7060DF18A}"/>
              </a:ext>
            </a:extLst>
          </p:cNvPr>
          <p:cNvSpPr txBox="1"/>
          <p:nvPr/>
        </p:nvSpPr>
        <p:spPr>
          <a:xfrm>
            <a:off x="3670484" y="890497"/>
            <a:ext cx="544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128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057DE5-4CEC-BA87-3394-E7E33DE2F24C}"/>
              </a:ext>
            </a:extLst>
          </p:cNvPr>
          <p:cNvSpPr txBox="1"/>
          <p:nvPr/>
        </p:nvSpPr>
        <p:spPr>
          <a:xfrm>
            <a:off x="5182613" y="905072"/>
            <a:ext cx="544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64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E80676-4E89-E757-8A17-AF7D21E5ACE6}"/>
              </a:ext>
            </a:extLst>
          </p:cNvPr>
          <p:cNvSpPr txBox="1"/>
          <p:nvPr/>
        </p:nvSpPr>
        <p:spPr>
          <a:xfrm>
            <a:off x="3670484" y="3536680"/>
            <a:ext cx="544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err="1">
                <a:solidFill>
                  <a:srgbClr val="FF0000"/>
                </a:solidFill>
              </a:rPr>
              <a:t>relu</a:t>
            </a:r>
            <a:endParaRPr lang="en-US" b="1" i="1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44549B-2C01-150C-1ED6-0D651393CB2B}"/>
              </a:ext>
            </a:extLst>
          </p:cNvPr>
          <p:cNvSpPr txBox="1"/>
          <p:nvPr/>
        </p:nvSpPr>
        <p:spPr>
          <a:xfrm>
            <a:off x="5069793" y="3556138"/>
            <a:ext cx="544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err="1">
                <a:solidFill>
                  <a:srgbClr val="FF0000"/>
                </a:solidFill>
              </a:rPr>
              <a:t>relu</a:t>
            </a:r>
            <a:endParaRPr lang="en-US" b="1" i="1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23D041-C6BC-23B6-8410-8F024731EEC0}"/>
              </a:ext>
            </a:extLst>
          </p:cNvPr>
          <p:cNvSpPr txBox="1"/>
          <p:nvPr/>
        </p:nvSpPr>
        <p:spPr>
          <a:xfrm>
            <a:off x="6243870" y="2903138"/>
            <a:ext cx="930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err="1">
                <a:solidFill>
                  <a:srgbClr val="FF0000"/>
                </a:solidFill>
              </a:rPr>
              <a:t>softmax</a:t>
            </a:r>
            <a:endParaRPr lang="en-US" b="1" i="1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F4D4EA-4763-B8AF-6BEF-D9EC63CF8167}"/>
              </a:ext>
            </a:extLst>
          </p:cNvPr>
          <p:cNvSpPr txBox="1"/>
          <p:nvPr/>
        </p:nvSpPr>
        <p:spPr>
          <a:xfrm>
            <a:off x="6437327" y="1551770"/>
            <a:ext cx="544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08658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1DBF-3491-28DA-9E41-AEA154690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844" y="274051"/>
            <a:ext cx="6335712" cy="381000"/>
          </a:xfrm>
        </p:spPr>
        <p:txBody>
          <a:bodyPr/>
          <a:lstStyle/>
          <a:p>
            <a:r>
              <a:rPr lang="en-US" b="1">
                <a:latin typeface="Tahoma"/>
                <a:ea typeface="Tahoma"/>
                <a:cs typeface="Tahoma"/>
                <a:sym typeface="Tahoma"/>
              </a:rPr>
              <a:t>ANN Result</a:t>
            </a:r>
            <a:endParaRPr lang="en-US"/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19C1857-5C0A-9421-7798-88954A689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56" y="2638279"/>
            <a:ext cx="2039237" cy="1772592"/>
          </a:xfrm>
          <a:prstGeom prst="rect">
            <a:avLst/>
          </a:prstGeom>
        </p:spPr>
      </p:pic>
      <p:pic>
        <p:nvPicPr>
          <p:cNvPr id="4" name="Picture 5" descr="Chart&#10;&#10;Description automatically generated">
            <a:extLst>
              <a:ext uri="{FF2B5EF4-FFF2-40B4-BE49-F238E27FC236}">
                <a16:creationId xmlns:a16="http://schemas.microsoft.com/office/drawing/2014/main" id="{C8F726DF-6783-FD57-C377-EE95DD2B8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20" y="1237598"/>
            <a:ext cx="3814762" cy="3190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75E049-AC29-5054-D948-865EDFCA722F}"/>
              </a:ext>
            </a:extLst>
          </p:cNvPr>
          <p:cNvSpPr txBox="1"/>
          <p:nvPr/>
        </p:nvSpPr>
        <p:spPr>
          <a:xfrm>
            <a:off x="6040041" y="452199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B27B2-410E-C5F4-066C-EF056D1E76BB}"/>
              </a:ext>
            </a:extLst>
          </p:cNvPr>
          <p:cNvSpPr txBox="1"/>
          <p:nvPr/>
        </p:nvSpPr>
        <p:spPr>
          <a:xfrm>
            <a:off x="464752" y="1367533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Fira Sans" panose="020B0503050000020004" pitchFamily="34" charset="0"/>
              </a:rPr>
              <a:t>Epochs: 100</a:t>
            </a:r>
          </a:p>
          <a:p>
            <a:r>
              <a:rPr lang="en-US" sz="1800">
                <a:latin typeface="Fira Sans" panose="020B0503050000020004" pitchFamily="34" charset="0"/>
              </a:rPr>
              <a:t>Accuracy: 81.7%</a:t>
            </a:r>
          </a:p>
          <a:p>
            <a:r>
              <a:rPr lang="en-US" sz="1800">
                <a:solidFill>
                  <a:srgbClr val="FF0000"/>
                </a:solidFill>
                <a:latin typeface="Fira Sans" panose="020B0503050000020004" pitchFamily="34" charset="0"/>
              </a:rPr>
              <a:t>F2: 61.06%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C0EC01-D61A-7CAD-D76A-AFF8E51D6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145" y="72194"/>
            <a:ext cx="784713" cy="784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34A3D7-AFB4-03A5-8C77-A9BBE6862EDC}"/>
              </a:ext>
            </a:extLst>
          </p:cNvPr>
          <p:cNvSpPr/>
          <p:nvPr/>
        </p:nvSpPr>
        <p:spPr>
          <a:xfrm>
            <a:off x="6662057" y="1463040"/>
            <a:ext cx="478972" cy="1108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EEAC13-E947-6299-5871-0ACC6D4D5B0D}"/>
              </a:ext>
            </a:extLst>
          </p:cNvPr>
          <p:cNvSpPr/>
          <p:nvPr/>
        </p:nvSpPr>
        <p:spPr>
          <a:xfrm>
            <a:off x="6740434" y="3701143"/>
            <a:ext cx="322217" cy="287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6CF1C9D7-29BF-BF9B-E024-1458206F3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633" y="2655005"/>
            <a:ext cx="2132123" cy="17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15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1DBF-3491-28DA-9E41-AEA154690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844" y="274051"/>
            <a:ext cx="6335712" cy="381000"/>
          </a:xfrm>
        </p:spPr>
        <p:txBody>
          <a:bodyPr/>
          <a:lstStyle/>
          <a:p>
            <a:r>
              <a:rPr lang="en-US" b="1">
                <a:latin typeface="Tahoma"/>
                <a:ea typeface="Tahoma"/>
                <a:cs typeface="Tahoma"/>
                <a:sym typeface="Tahoma"/>
              </a:rPr>
              <a:t>CNN Architecture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60D9D9-0584-ECAF-49E5-35A3DE72C61E}"/>
              </a:ext>
            </a:extLst>
          </p:cNvPr>
          <p:cNvGrpSpPr/>
          <p:nvPr/>
        </p:nvGrpSpPr>
        <p:grpSpPr>
          <a:xfrm>
            <a:off x="452714" y="2104197"/>
            <a:ext cx="1255367" cy="1238250"/>
            <a:chOff x="1219476" y="1654037"/>
            <a:chExt cx="2049393" cy="2059609"/>
          </a:xfrm>
        </p:grpSpPr>
        <p:pic>
          <p:nvPicPr>
            <p:cNvPr id="5" name="Picture 4" descr="A close-up of the moon&#10;&#10;Description automatically generated with medium confidence">
              <a:extLst>
                <a:ext uri="{FF2B5EF4-FFF2-40B4-BE49-F238E27FC236}">
                  <a16:creationId xmlns:a16="http://schemas.microsoft.com/office/drawing/2014/main" id="{5685AA93-0AB3-389B-FAE4-356BFB661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1669" y="1654037"/>
              <a:ext cx="1727200" cy="1676400"/>
            </a:xfrm>
            <a:prstGeom prst="rect">
              <a:avLst/>
            </a:prstGeom>
          </p:spPr>
        </p:pic>
        <p:pic>
          <p:nvPicPr>
            <p:cNvPr id="9" name="Picture 8" descr="A picture containing text, invertebrate&#10;&#10;Description automatically generated">
              <a:extLst>
                <a:ext uri="{FF2B5EF4-FFF2-40B4-BE49-F238E27FC236}">
                  <a16:creationId xmlns:a16="http://schemas.microsoft.com/office/drawing/2014/main" id="{139E23BF-1413-F91A-6D15-D3AD8CF7F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476" y="2164246"/>
              <a:ext cx="1536700" cy="1549400"/>
            </a:xfrm>
            <a:prstGeom prst="rect">
              <a:avLst/>
            </a:prstGeom>
          </p:spPr>
        </p:pic>
      </p:grpSp>
      <p:sp>
        <p:nvSpPr>
          <p:cNvPr id="15" name="Down Arrow 14">
            <a:extLst>
              <a:ext uri="{FF2B5EF4-FFF2-40B4-BE49-F238E27FC236}">
                <a16:creationId xmlns:a16="http://schemas.microsoft.com/office/drawing/2014/main" id="{CEDD9B7E-1B0B-ACD8-3080-A4937A020F22}"/>
              </a:ext>
            </a:extLst>
          </p:cNvPr>
          <p:cNvSpPr/>
          <p:nvPr/>
        </p:nvSpPr>
        <p:spPr>
          <a:xfrm rot="16200000">
            <a:off x="1810121" y="2361443"/>
            <a:ext cx="914400" cy="7237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ECCD060-DF3C-5ED7-9CCA-F50F71987D20}"/>
              </a:ext>
            </a:extLst>
          </p:cNvPr>
          <p:cNvSpPr/>
          <p:nvPr/>
        </p:nvSpPr>
        <p:spPr>
          <a:xfrm>
            <a:off x="2797002" y="996398"/>
            <a:ext cx="3647661" cy="3150704"/>
          </a:xfrm>
          <a:prstGeom prst="roundRect">
            <a:avLst/>
          </a:prstGeom>
          <a:solidFill>
            <a:schemeClr val="accent6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ourier New"/>
                <a:ea typeface="Courier New"/>
                <a:cs typeface="Courier New"/>
              </a:rPr>
              <a:t>keras.layers.Conv2D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06FE8-A3D0-45DE-0B96-28A7AC972ACB}"/>
              </a:ext>
            </a:extLst>
          </p:cNvPr>
          <p:cNvSpPr/>
          <p:nvPr/>
        </p:nvSpPr>
        <p:spPr>
          <a:xfrm>
            <a:off x="3126561" y="1813362"/>
            <a:ext cx="620484" cy="21866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Conv2D </a:t>
            </a:r>
          </a:p>
          <a:p>
            <a:pPr algn="ctr"/>
            <a:r>
              <a:rPr lang="en-US"/>
              <a:t>+ </a:t>
            </a:r>
            <a:r>
              <a:rPr lang="en-US" err="1"/>
              <a:t>Relu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735FBB-B4FB-A5A5-0859-33552E332014}"/>
              </a:ext>
            </a:extLst>
          </p:cNvPr>
          <p:cNvSpPr/>
          <p:nvPr/>
        </p:nvSpPr>
        <p:spPr>
          <a:xfrm>
            <a:off x="4301426" y="1813362"/>
            <a:ext cx="620484" cy="21866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Conv2D </a:t>
            </a:r>
          </a:p>
          <a:p>
            <a:pPr algn="ctr"/>
            <a:r>
              <a:rPr lang="en-US"/>
              <a:t>+ </a:t>
            </a:r>
            <a:r>
              <a:rPr lang="en-US" err="1"/>
              <a:t>Relu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2BDA78-43FB-5013-6DAE-7123FB629947}"/>
              </a:ext>
            </a:extLst>
          </p:cNvPr>
          <p:cNvSpPr/>
          <p:nvPr/>
        </p:nvSpPr>
        <p:spPr>
          <a:xfrm>
            <a:off x="5475739" y="1813362"/>
            <a:ext cx="620484" cy="21866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Conv2D </a:t>
            </a:r>
          </a:p>
          <a:p>
            <a:pPr algn="ctr"/>
            <a:r>
              <a:rPr lang="en-US"/>
              <a:t>+ </a:t>
            </a:r>
            <a:r>
              <a:rPr lang="en-US" err="1"/>
              <a:t>Relu</a:t>
            </a:r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3AD932-169B-3153-37CE-9E4E5D27BEB1}"/>
              </a:ext>
            </a:extLst>
          </p:cNvPr>
          <p:cNvCxnSpPr/>
          <p:nvPr/>
        </p:nvCxnSpPr>
        <p:spPr>
          <a:xfrm>
            <a:off x="3855008" y="2723322"/>
            <a:ext cx="3732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3591A7-8EDE-0D72-81F9-39FE9A170365}"/>
              </a:ext>
            </a:extLst>
          </p:cNvPr>
          <p:cNvCxnSpPr/>
          <p:nvPr/>
        </p:nvCxnSpPr>
        <p:spPr>
          <a:xfrm>
            <a:off x="5017887" y="2723322"/>
            <a:ext cx="3732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E0DE61B-F7EF-DC59-0AAE-1718F8ACB597}"/>
              </a:ext>
            </a:extLst>
          </p:cNvPr>
          <p:cNvSpPr txBox="1"/>
          <p:nvPr/>
        </p:nvSpPr>
        <p:spPr>
          <a:xfrm>
            <a:off x="3023118" y="1003987"/>
            <a:ext cx="978229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/>
              <a:t>16 filters</a:t>
            </a:r>
          </a:p>
          <a:p>
            <a:r>
              <a:rPr lang="en-US" sz="1200"/>
              <a:t>padding</a:t>
            </a:r>
          </a:p>
          <a:p>
            <a:r>
              <a:rPr lang="en-US" sz="1200"/>
              <a:t>3x3 kernels</a:t>
            </a:r>
          </a:p>
          <a:p>
            <a:r>
              <a:rPr lang="en-US" sz="1200" err="1"/>
              <a:t>he_normal</a:t>
            </a:r>
            <a:endParaRPr lang="en-US" sz="1200"/>
          </a:p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7DEC47-374F-3697-C87F-A39BC131235B}"/>
              </a:ext>
            </a:extLst>
          </p:cNvPr>
          <p:cNvSpPr txBox="1"/>
          <p:nvPr/>
        </p:nvSpPr>
        <p:spPr>
          <a:xfrm>
            <a:off x="4171495" y="1002847"/>
            <a:ext cx="978229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/>
              <a:t>32 filters</a:t>
            </a:r>
          </a:p>
          <a:p>
            <a:r>
              <a:rPr lang="en-US" sz="1200"/>
              <a:t>padding</a:t>
            </a:r>
          </a:p>
          <a:p>
            <a:r>
              <a:rPr lang="en-US" sz="1200"/>
              <a:t>3x3 kernels</a:t>
            </a:r>
          </a:p>
          <a:p>
            <a:r>
              <a:rPr lang="en-US" sz="1200" err="1"/>
              <a:t>he_normal</a:t>
            </a:r>
            <a:endParaRPr lang="en-US" sz="1200"/>
          </a:p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2D23D3-7A7F-DF42-AEF7-4CBD0F6DA36A}"/>
              </a:ext>
            </a:extLst>
          </p:cNvPr>
          <p:cNvSpPr txBox="1"/>
          <p:nvPr/>
        </p:nvSpPr>
        <p:spPr>
          <a:xfrm>
            <a:off x="5327286" y="1026269"/>
            <a:ext cx="978229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/>
              <a:t>64 filters</a:t>
            </a:r>
          </a:p>
          <a:p>
            <a:r>
              <a:rPr lang="en-US" sz="1200"/>
              <a:t>padding</a:t>
            </a:r>
          </a:p>
          <a:p>
            <a:r>
              <a:rPr lang="en-US" sz="1200"/>
              <a:t>3x3 kernels</a:t>
            </a:r>
          </a:p>
          <a:p>
            <a:r>
              <a:rPr lang="en-US" sz="1200" err="1"/>
              <a:t>he_normal</a:t>
            </a:r>
            <a:endParaRPr lang="en-US" sz="1200"/>
          </a:p>
          <a:p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4CF2895E-9746-2372-C032-5462B94438CF}"/>
              </a:ext>
            </a:extLst>
          </p:cNvPr>
          <p:cNvSpPr/>
          <p:nvPr/>
        </p:nvSpPr>
        <p:spPr>
          <a:xfrm rot="16200000">
            <a:off x="6521269" y="2371382"/>
            <a:ext cx="914400" cy="7237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A14537-752F-77A9-BDB0-F5AC162728BD}"/>
              </a:ext>
            </a:extLst>
          </p:cNvPr>
          <p:cNvSpPr txBox="1"/>
          <p:nvPr/>
        </p:nvSpPr>
        <p:spPr>
          <a:xfrm>
            <a:off x="842635" y="1396829"/>
            <a:ext cx="105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/>
              <a:t>Input</a:t>
            </a:r>
            <a:endParaRPr lang="en-US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EC054D-4540-B903-C92F-2D2AA79E5421}"/>
              </a:ext>
            </a:extLst>
          </p:cNvPr>
          <p:cNvSpPr txBox="1"/>
          <p:nvPr/>
        </p:nvSpPr>
        <p:spPr>
          <a:xfrm>
            <a:off x="7670817" y="1497532"/>
            <a:ext cx="105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/>
              <a:t>Output</a:t>
            </a:r>
            <a:endParaRPr lang="en-US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58FECF-3EB4-278D-DF2C-2BA166D1987D}"/>
              </a:ext>
            </a:extLst>
          </p:cNvPr>
          <p:cNvSpPr txBox="1"/>
          <p:nvPr/>
        </p:nvSpPr>
        <p:spPr>
          <a:xfrm>
            <a:off x="7556518" y="2387084"/>
            <a:ext cx="119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4 classes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ECE6AC-BDA7-9366-E5C9-0C43AF9C9245}"/>
              </a:ext>
            </a:extLst>
          </p:cNvPr>
          <p:cNvSpPr txBox="1"/>
          <p:nvPr/>
        </p:nvSpPr>
        <p:spPr>
          <a:xfrm>
            <a:off x="935" y="4161154"/>
            <a:ext cx="7842641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ira Sans"/>
              </a:rPr>
              <a:t>Filter: the number of output filters in the convolution </a:t>
            </a:r>
          </a:p>
          <a:p>
            <a:r>
              <a:rPr lang="en-US">
                <a:latin typeface="Fira Sans"/>
              </a:rPr>
              <a:t>Padding: 'same' -&gt; zeros evenly to the left/right or up/down of the input</a:t>
            </a:r>
          </a:p>
          <a:p>
            <a:r>
              <a:rPr lang="en-US" err="1">
                <a:latin typeface="Fira Sans"/>
              </a:rPr>
              <a:t>Kernel_size</a:t>
            </a:r>
            <a:r>
              <a:rPr lang="en-US">
                <a:latin typeface="Fira Sans"/>
              </a:rPr>
              <a:t>: height x width of the 2D convolution window</a:t>
            </a:r>
          </a:p>
          <a:p>
            <a:r>
              <a:rPr lang="en-US" err="1">
                <a:latin typeface="Fira Sans"/>
              </a:rPr>
              <a:t>He_normal</a:t>
            </a:r>
            <a:r>
              <a:rPr lang="en-US">
                <a:latin typeface="Fira Sans"/>
              </a:rPr>
              <a:t>:  initialize weights  -&gt; samples from a truncated normal distribution centered on 0 </a:t>
            </a:r>
          </a:p>
          <a:p>
            <a:endParaRPr lang="en-US">
              <a:latin typeface="Fira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F3492-58ED-D0D8-7EFE-DD1B1B522A58}"/>
              </a:ext>
            </a:extLst>
          </p:cNvPr>
          <p:cNvSpPr txBox="1"/>
          <p:nvPr/>
        </p:nvSpPr>
        <p:spPr>
          <a:xfrm>
            <a:off x="3750820" y="2439181"/>
            <a:ext cx="63520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/>
              <a:t>Pooling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C62DD-7E33-40FF-F723-618D486BEF86}"/>
              </a:ext>
            </a:extLst>
          </p:cNvPr>
          <p:cNvSpPr txBox="1"/>
          <p:nvPr/>
        </p:nvSpPr>
        <p:spPr>
          <a:xfrm>
            <a:off x="4903189" y="2439181"/>
            <a:ext cx="63520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/>
              <a:t>Pooling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96B79-FD46-F840-C910-B4AD71950CFA}"/>
              </a:ext>
            </a:extLst>
          </p:cNvPr>
          <p:cNvSpPr txBox="1"/>
          <p:nvPr/>
        </p:nvSpPr>
        <p:spPr>
          <a:xfrm>
            <a:off x="4846976" y="2748353"/>
            <a:ext cx="71952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/>
              <a:t>Dropout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EC0F8-1BB3-0C84-FD50-D02FC153ABE2}"/>
              </a:ext>
            </a:extLst>
          </p:cNvPr>
          <p:cNvSpPr txBox="1"/>
          <p:nvPr/>
        </p:nvSpPr>
        <p:spPr>
          <a:xfrm>
            <a:off x="6613004" y="1928578"/>
            <a:ext cx="728896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err="1"/>
              <a:t>Softmax</a:t>
            </a:r>
            <a:r>
              <a:rPr lang="en-US" sz="1050"/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065248-C29E-BB54-EFC8-28380EBA61A4}"/>
              </a:ext>
            </a:extLst>
          </p:cNvPr>
          <p:cNvSpPr txBox="1"/>
          <p:nvPr/>
        </p:nvSpPr>
        <p:spPr>
          <a:xfrm>
            <a:off x="3708660" y="2781144"/>
            <a:ext cx="71952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/>
              <a:t>Dropout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BD245-18FF-5413-4B27-FFBF8BB40139}"/>
              </a:ext>
            </a:extLst>
          </p:cNvPr>
          <p:cNvSpPr txBox="1"/>
          <p:nvPr/>
        </p:nvSpPr>
        <p:spPr>
          <a:xfrm>
            <a:off x="937" y="3556415"/>
            <a:ext cx="274319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ira Sans"/>
              </a:rPr>
              <a:t>Conv2D: 2D images</a:t>
            </a:r>
          </a:p>
          <a:p>
            <a:r>
              <a:rPr lang="en-US">
                <a:latin typeface="Fira Sans"/>
              </a:rPr>
              <a:t>Max pooling</a:t>
            </a:r>
          </a:p>
          <a:p>
            <a:r>
              <a:rPr lang="en-US">
                <a:latin typeface="Fira Sans"/>
              </a:rPr>
              <a:t>Random Dropout</a:t>
            </a:r>
          </a:p>
        </p:txBody>
      </p:sp>
    </p:spTree>
    <p:extLst>
      <p:ext uri="{BB962C8B-B14F-4D97-AF65-F5344CB8AC3E}">
        <p14:creationId xmlns:p14="http://schemas.microsoft.com/office/powerpoint/2010/main" val="207590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AF63-BD57-EBA5-F4FF-0BC70F070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167" y="443016"/>
            <a:ext cx="6335712" cy="381000"/>
          </a:xfrm>
        </p:spPr>
        <p:txBody>
          <a:bodyPr/>
          <a:lstStyle/>
          <a:p>
            <a:r>
              <a:rPr lang="en-US" b="1"/>
              <a:t>CNN Result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40C34F-86C3-6D31-9C66-B29F51236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7" y="1257863"/>
            <a:ext cx="5160363" cy="444829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9345125D-4D1B-DF52-0663-7F6102145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80" y="1699752"/>
            <a:ext cx="3895568" cy="3261749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09919278-8A44-7B2F-A978-02794FCD7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364" y="493904"/>
            <a:ext cx="2986790" cy="1209187"/>
          </a:xfrm>
          <a:prstGeom prst="rect">
            <a:avLst/>
          </a:prstGeom>
        </p:spPr>
      </p:pic>
      <p:pic>
        <p:nvPicPr>
          <p:cNvPr id="7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498C55F-1945-F2C7-8779-91937D91F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572" y="2104684"/>
            <a:ext cx="3132008" cy="4329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876B38-0024-B8C6-61B8-36BB6D923251}"/>
              </a:ext>
            </a:extLst>
          </p:cNvPr>
          <p:cNvSpPr/>
          <p:nvPr/>
        </p:nvSpPr>
        <p:spPr>
          <a:xfrm>
            <a:off x="5817589" y="121324"/>
            <a:ext cx="3058930" cy="248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Classification Report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4AE467-DEC7-4AA3-1AFB-FBF125E74E8E}"/>
              </a:ext>
            </a:extLst>
          </p:cNvPr>
          <p:cNvSpPr/>
          <p:nvPr/>
        </p:nvSpPr>
        <p:spPr>
          <a:xfrm>
            <a:off x="5826956" y="1803034"/>
            <a:ext cx="3072984" cy="220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F2 Recall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67E45BBB-2940-B36C-C7B8-D89EBE116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7552" y="2682850"/>
            <a:ext cx="4851191" cy="2073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A7445D-A54D-14A0-B848-A41019AB4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9781" y="245461"/>
            <a:ext cx="7429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26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769025" y="33138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Clr>
                <a:schemeClr val="lt2"/>
              </a:buClr>
              <a:buSzPts val="3200"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kumimoji="0" lang="en-US" altLang="zh-CN" sz="3200" b="1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ackground and Introduction</a:t>
            </a:r>
            <a:endParaRPr lang="en-US"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1350" b="1"/>
          </a:p>
          <a:p>
            <a:pPr indent="0">
              <a:spcBef>
                <a:spcPts val="0"/>
              </a:spcBef>
              <a:buNone/>
            </a:pPr>
            <a:endParaRPr lang="en-US" sz="1125">
              <a:latin typeface="Verdana"/>
              <a:ea typeface="Verdana"/>
              <a:cs typeface="Verdana"/>
              <a:sym typeface="Verdana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350" b="1"/>
          </a:p>
          <a:p>
            <a:pPr marL="0" indent="0">
              <a:lnSpc>
                <a:spcPct val="80000"/>
              </a:lnSpc>
              <a:spcBef>
                <a:spcPts val="300"/>
              </a:spcBef>
              <a:buNone/>
            </a:pPr>
            <a:endParaRPr sz="1500"/>
          </a:p>
        </p:txBody>
      </p:sp>
      <p:pic>
        <p:nvPicPr>
          <p:cNvPr id="1026" name="Picture 2" descr="The Cost of Dementia | Institute for Neurodegenerative Diseases">
            <a:extLst>
              <a:ext uri="{FF2B5EF4-FFF2-40B4-BE49-F238E27FC236}">
                <a16:creationId xmlns:a16="http://schemas.microsoft.com/office/drawing/2014/main" id="{9BC15E1F-D2B9-8E23-E78C-040BABAFA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07" y="966442"/>
            <a:ext cx="2996092" cy="208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907AF1-07E4-F841-52B5-2AF6680E3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71" y="2950804"/>
            <a:ext cx="3527958" cy="208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018 Alzheimer's disease facts and figures - ScienceDirect">
            <a:extLst>
              <a:ext uri="{FF2B5EF4-FFF2-40B4-BE49-F238E27FC236}">
                <a16:creationId xmlns:a16="http://schemas.microsoft.com/office/drawing/2014/main" id="{88F0FD2D-D8F7-BB80-7AA1-A2914510F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07" y="1188308"/>
            <a:ext cx="27908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nentech: Biomarkers in Alzheimer's Disease">
            <a:extLst>
              <a:ext uri="{FF2B5EF4-FFF2-40B4-BE49-F238E27FC236}">
                <a16:creationId xmlns:a16="http://schemas.microsoft.com/office/drawing/2014/main" id="{B7445B61-65CB-DCF5-C7EA-D615F0039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54" y="3136837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490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1DBF-3491-28DA-9E41-AEA154690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856" y="228576"/>
            <a:ext cx="6335712" cy="381000"/>
          </a:xfrm>
        </p:spPr>
        <p:txBody>
          <a:bodyPr/>
          <a:lstStyle/>
          <a:p>
            <a:r>
              <a:rPr lang="en-US" b="1">
                <a:latin typeface="Tahoma"/>
                <a:ea typeface="Tahoma"/>
                <a:cs typeface="Tahoma"/>
                <a:sym typeface="Tahoma"/>
              </a:rPr>
              <a:t>CRNN Architecture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60D9D9-0584-ECAF-49E5-35A3DE72C61E}"/>
              </a:ext>
            </a:extLst>
          </p:cNvPr>
          <p:cNvGrpSpPr/>
          <p:nvPr/>
        </p:nvGrpSpPr>
        <p:grpSpPr>
          <a:xfrm>
            <a:off x="227862" y="2460213"/>
            <a:ext cx="1255367" cy="1238250"/>
            <a:chOff x="1219476" y="1654037"/>
            <a:chExt cx="2049393" cy="2059609"/>
          </a:xfrm>
        </p:grpSpPr>
        <p:pic>
          <p:nvPicPr>
            <p:cNvPr id="5" name="Picture 4" descr="A close-up of the moon&#10;&#10;Description automatically generated with medium confidence">
              <a:extLst>
                <a:ext uri="{FF2B5EF4-FFF2-40B4-BE49-F238E27FC236}">
                  <a16:creationId xmlns:a16="http://schemas.microsoft.com/office/drawing/2014/main" id="{5685AA93-0AB3-389B-FAE4-356BFB661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1669" y="1654037"/>
              <a:ext cx="1727200" cy="1676400"/>
            </a:xfrm>
            <a:prstGeom prst="rect">
              <a:avLst/>
            </a:prstGeom>
          </p:spPr>
        </p:pic>
        <p:pic>
          <p:nvPicPr>
            <p:cNvPr id="9" name="Picture 8" descr="A picture containing text, invertebrate&#10;&#10;Description automatically generated">
              <a:extLst>
                <a:ext uri="{FF2B5EF4-FFF2-40B4-BE49-F238E27FC236}">
                  <a16:creationId xmlns:a16="http://schemas.microsoft.com/office/drawing/2014/main" id="{139E23BF-1413-F91A-6D15-D3AD8CF7F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476" y="2164246"/>
              <a:ext cx="1536700" cy="1549400"/>
            </a:xfrm>
            <a:prstGeom prst="rect">
              <a:avLst/>
            </a:prstGeom>
          </p:spPr>
        </p:pic>
      </p:grpSp>
      <p:sp>
        <p:nvSpPr>
          <p:cNvPr id="15" name="Down Arrow 14">
            <a:extLst>
              <a:ext uri="{FF2B5EF4-FFF2-40B4-BE49-F238E27FC236}">
                <a16:creationId xmlns:a16="http://schemas.microsoft.com/office/drawing/2014/main" id="{CEDD9B7E-1B0B-ACD8-3080-A4937A020F22}"/>
              </a:ext>
            </a:extLst>
          </p:cNvPr>
          <p:cNvSpPr/>
          <p:nvPr/>
        </p:nvSpPr>
        <p:spPr>
          <a:xfrm rot="16200000">
            <a:off x="1655535" y="2717459"/>
            <a:ext cx="914400" cy="7237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06FE8-A3D0-45DE-0B96-28A7AC972ACB}"/>
              </a:ext>
            </a:extLst>
          </p:cNvPr>
          <p:cNvSpPr/>
          <p:nvPr/>
        </p:nvSpPr>
        <p:spPr>
          <a:xfrm>
            <a:off x="2672172" y="2286489"/>
            <a:ext cx="625168" cy="17556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Conv2D</a:t>
            </a:r>
          </a:p>
          <a:p>
            <a:pPr algn="ctr"/>
            <a:r>
              <a:rPr lang="en-US"/>
              <a:t>+</a:t>
            </a:r>
          </a:p>
          <a:p>
            <a:pPr algn="ctr"/>
            <a:r>
              <a:rPr lang="en-US" err="1"/>
              <a:t>Relu</a:t>
            </a:r>
            <a:r>
              <a:rPr lang="en-US"/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735FBB-B4FB-A5A5-0859-33552E332014}"/>
              </a:ext>
            </a:extLst>
          </p:cNvPr>
          <p:cNvSpPr/>
          <p:nvPr/>
        </p:nvSpPr>
        <p:spPr>
          <a:xfrm>
            <a:off x="4015676" y="2263066"/>
            <a:ext cx="615799" cy="17790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Arial"/>
              </a:rPr>
              <a:t>Recu</a:t>
            </a:r>
            <a:endParaRPr lang="en-US">
              <a:cs typeface="Arial"/>
            </a:endParaRPr>
          </a:p>
          <a:p>
            <a:pPr algn="ctr"/>
            <a:r>
              <a:rPr lang="en-US">
                <a:cs typeface="Arial"/>
              </a:rPr>
              <a:t>+</a:t>
            </a:r>
          </a:p>
          <a:p>
            <a:pPr algn="ctr"/>
            <a:r>
              <a:rPr lang="en-US" err="1">
                <a:cs typeface="Arial"/>
              </a:rPr>
              <a:t>Relu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2BDA78-43FB-5013-6DAE-7123FB629947}"/>
              </a:ext>
            </a:extLst>
          </p:cNvPr>
          <p:cNvSpPr/>
          <p:nvPr/>
        </p:nvSpPr>
        <p:spPr>
          <a:xfrm>
            <a:off x="5344575" y="2286490"/>
            <a:ext cx="611115" cy="17790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Tran</a:t>
            </a:r>
          </a:p>
          <a:p>
            <a:pPr algn="ctr"/>
            <a:r>
              <a:rPr lang="en-US">
                <a:cs typeface="Arial"/>
              </a:rPr>
              <a:t>+</a:t>
            </a:r>
          </a:p>
          <a:p>
            <a:pPr algn="ctr"/>
            <a:r>
              <a:rPr lang="en-US" err="1">
                <a:cs typeface="Arial"/>
              </a:rPr>
              <a:t>Relu</a:t>
            </a:r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3AD932-169B-3153-37CE-9E4E5D27BEB1}"/>
              </a:ext>
            </a:extLst>
          </p:cNvPr>
          <p:cNvCxnSpPr/>
          <p:nvPr/>
        </p:nvCxnSpPr>
        <p:spPr>
          <a:xfrm>
            <a:off x="3461517" y="3187080"/>
            <a:ext cx="3732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3591A7-8EDE-0D72-81F9-39FE9A170365}"/>
              </a:ext>
            </a:extLst>
          </p:cNvPr>
          <p:cNvCxnSpPr/>
          <p:nvPr/>
        </p:nvCxnSpPr>
        <p:spPr>
          <a:xfrm>
            <a:off x="4807088" y="3187080"/>
            <a:ext cx="3732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Down Arrow 25">
            <a:extLst>
              <a:ext uri="{FF2B5EF4-FFF2-40B4-BE49-F238E27FC236}">
                <a16:creationId xmlns:a16="http://schemas.microsoft.com/office/drawing/2014/main" id="{4CF2895E-9746-2372-C032-5462B94438CF}"/>
              </a:ext>
            </a:extLst>
          </p:cNvPr>
          <p:cNvSpPr/>
          <p:nvPr/>
        </p:nvSpPr>
        <p:spPr>
          <a:xfrm rot="16200000">
            <a:off x="6872601" y="2666501"/>
            <a:ext cx="914400" cy="7237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EC054D-4540-B903-C92F-2D2AA79E5421}"/>
              </a:ext>
            </a:extLst>
          </p:cNvPr>
          <p:cNvSpPr txBox="1"/>
          <p:nvPr/>
        </p:nvSpPr>
        <p:spPr>
          <a:xfrm>
            <a:off x="7895745" y="2163854"/>
            <a:ext cx="105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/>
              <a:t>Output</a:t>
            </a:r>
            <a:endParaRPr lang="en-US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58FECF-3EB4-278D-DF2C-2BA166D1987D}"/>
              </a:ext>
            </a:extLst>
          </p:cNvPr>
          <p:cNvSpPr txBox="1"/>
          <p:nvPr/>
        </p:nvSpPr>
        <p:spPr>
          <a:xfrm>
            <a:off x="7893797" y="2789945"/>
            <a:ext cx="119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4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EC0F8-1BB3-0C84-FD50-D02FC153ABE2}"/>
              </a:ext>
            </a:extLst>
          </p:cNvPr>
          <p:cNvSpPr txBox="1"/>
          <p:nvPr/>
        </p:nvSpPr>
        <p:spPr>
          <a:xfrm>
            <a:off x="6880016" y="2284594"/>
            <a:ext cx="728896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err="1"/>
              <a:t>Softmax</a:t>
            </a:r>
            <a:r>
              <a:rPr lang="en-US" sz="1050"/>
              <a:t> </a:t>
            </a:r>
          </a:p>
        </p:txBody>
      </p:sp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439853AB-4079-B55D-33EF-F460DB71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912" y="703389"/>
            <a:ext cx="5638176" cy="1530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063DE4-31CB-BD25-9392-B3C063530468}"/>
              </a:ext>
            </a:extLst>
          </p:cNvPr>
          <p:cNvSpPr txBox="1"/>
          <p:nvPr/>
        </p:nvSpPr>
        <p:spPr>
          <a:xfrm>
            <a:off x="3338590" y="2790513"/>
            <a:ext cx="71952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/>
              <a:t>Dropout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04455-2A9F-F4E0-E1CC-247B916B85B0}"/>
              </a:ext>
            </a:extLst>
          </p:cNvPr>
          <p:cNvSpPr txBox="1"/>
          <p:nvPr/>
        </p:nvSpPr>
        <p:spPr>
          <a:xfrm>
            <a:off x="4673652" y="2827989"/>
            <a:ext cx="71952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/>
              <a:t>Dropout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E694F-2ECC-4F9D-8AE0-9C2950C378B7}"/>
              </a:ext>
            </a:extLst>
          </p:cNvPr>
          <p:cNvSpPr txBox="1"/>
          <p:nvPr/>
        </p:nvSpPr>
        <p:spPr>
          <a:xfrm>
            <a:off x="-27168" y="4057649"/>
            <a:ext cx="904375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Fira Sans"/>
              </a:rPr>
              <a:t>Convolutional Layer : Extracts features through CNN Layer.</a:t>
            </a:r>
          </a:p>
          <a:p>
            <a:r>
              <a:rPr lang="en-US">
                <a:latin typeface="Fira Sans"/>
              </a:rPr>
              <a:t>Recurrent Layer : Splits the features into a certain size and inserts them into the input of the Bidirectional LSTM or GRU.</a:t>
            </a:r>
          </a:p>
          <a:p>
            <a:r>
              <a:rPr lang="en-US">
                <a:latin typeface="Fira Sans"/>
              </a:rPr>
              <a:t>Transcription Layer :Conversion of Feature-specific predictions to Label using CTC (Connectionist Temporal Classification).</a:t>
            </a:r>
          </a:p>
          <a:p>
            <a:pPr algn="l"/>
            <a:endParaRPr lang="en-US">
              <a:latin typeface="Fira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8986B-D42D-53F6-548A-3A2958425C31}"/>
              </a:ext>
            </a:extLst>
          </p:cNvPr>
          <p:cNvSpPr txBox="1"/>
          <p:nvPr/>
        </p:nvSpPr>
        <p:spPr>
          <a:xfrm>
            <a:off x="492361" y="2101986"/>
            <a:ext cx="105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/>
              <a:t>Input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184633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AF63-BD57-EBA5-F4FF-0BC70F070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167" y="443016"/>
            <a:ext cx="6335712" cy="381000"/>
          </a:xfrm>
        </p:spPr>
        <p:txBody>
          <a:bodyPr/>
          <a:lstStyle/>
          <a:p>
            <a:r>
              <a:rPr lang="en-US" b="1"/>
              <a:t>CRNN Result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876B38-0024-B8C6-61B8-36BB6D923251}"/>
              </a:ext>
            </a:extLst>
          </p:cNvPr>
          <p:cNvSpPr/>
          <p:nvPr/>
        </p:nvSpPr>
        <p:spPr>
          <a:xfrm>
            <a:off x="5817589" y="121324"/>
            <a:ext cx="3058930" cy="248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Classification Report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4AE467-DEC7-4AA3-1AFB-FBF125E74E8E}"/>
              </a:ext>
            </a:extLst>
          </p:cNvPr>
          <p:cNvSpPr/>
          <p:nvPr/>
        </p:nvSpPr>
        <p:spPr>
          <a:xfrm>
            <a:off x="5826956" y="1803034"/>
            <a:ext cx="3072984" cy="220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F2 Recall</a:t>
            </a:r>
          </a:p>
        </p:txBody>
      </p:sp>
      <p:pic>
        <p:nvPicPr>
          <p:cNvPr id="3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648AA1-D18B-23C5-3597-5A1E28BBE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1" y="1286971"/>
            <a:ext cx="4467068" cy="391298"/>
          </a:xfrm>
          <a:prstGeom prst="rect">
            <a:avLst/>
          </a:prstGeom>
        </p:spPr>
      </p:pic>
      <p:pic>
        <p:nvPicPr>
          <p:cNvPr id="8" name="Picture 11" descr="Chart&#10;&#10;Description automatically generated">
            <a:extLst>
              <a:ext uri="{FF2B5EF4-FFF2-40B4-BE49-F238E27FC236}">
                <a16:creationId xmlns:a16="http://schemas.microsoft.com/office/drawing/2014/main" id="{25F3E98B-DCAB-D0D7-2D85-42F3AF94F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60" y="1752713"/>
            <a:ext cx="3539552" cy="3001241"/>
          </a:xfrm>
          <a:prstGeom prst="rect">
            <a:avLst/>
          </a:prstGeom>
        </p:spPr>
      </p:pic>
      <p:pic>
        <p:nvPicPr>
          <p:cNvPr id="12" name="Picture 12" descr="Table&#10;&#10;Description automatically generated">
            <a:extLst>
              <a:ext uri="{FF2B5EF4-FFF2-40B4-BE49-F238E27FC236}">
                <a16:creationId xmlns:a16="http://schemas.microsoft.com/office/drawing/2014/main" id="{A32A923A-BA49-CC61-947D-B5533D8BB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523" y="478854"/>
            <a:ext cx="2949314" cy="1197127"/>
          </a:xfrm>
          <a:prstGeom prst="rect">
            <a:avLst/>
          </a:prstGeom>
        </p:spPr>
      </p:pic>
      <p:pic>
        <p:nvPicPr>
          <p:cNvPr id="14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BDAA53-19A3-257D-5658-D15558607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580" y="2111564"/>
            <a:ext cx="2743200" cy="339505"/>
          </a:xfrm>
          <a:prstGeom prst="rect">
            <a:avLst/>
          </a:prstGeom>
        </p:spPr>
      </p:pic>
      <p:pic>
        <p:nvPicPr>
          <p:cNvPr id="15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32E705FE-A318-8F6D-46D8-BAB0AC49D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334" y="2660310"/>
            <a:ext cx="5001092" cy="20479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774089-F235-2531-020E-FD5A39EB63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090" y="245461"/>
            <a:ext cx="7429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93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AF63-BD57-EBA5-F4FF-0BC70F070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356" y="240005"/>
            <a:ext cx="3120166" cy="875735"/>
          </a:xfrm>
        </p:spPr>
        <p:txBody>
          <a:bodyPr/>
          <a:lstStyle/>
          <a:p>
            <a:pPr algn="ctr"/>
            <a:r>
              <a:rPr lang="en-US" b="1"/>
              <a:t>Summary</a:t>
            </a:r>
            <a:br>
              <a:rPr lang="en-US" b="1"/>
            </a:br>
            <a:endParaRPr 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55296-4342-F8AB-1FB2-38A176F4196F}"/>
              </a:ext>
            </a:extLst>
          </p:cNvPr>
          <p:cNvSpPr txBox="1"/>
          <p:nvPr/>
        </p:nvSpPr>
        <p:spPr>
          <a:xfrm>
            <a:off x="1144843" y="1439811"/>
            <a:ext cx="6924980" cy="2739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2400">
                <a:latin typeface="Fira Sans"/>
              </a:rPr>
              <a:t>Deep Learning model has better performance</a:t>
            </a:r>
          </a:p>
          <a:p>
            <a:r>
              <a:rPr lang="en-US" sz="2400">
                <a:latin typeface="Fira Sans"/>
              </a:rPr>
              <a:t>      - CRNN &gt; CNN &gt; ANN </a:t>
            </a:r>
          </a:p>
          <a:p>
            <a:endParaRPr lang="en-US" sz="2400">
              <a:latin typeface="Fira Sans"/>
            </a:endParaRPr>
          </a:p>
          <a:p>
            <a:pPr marL="285750" indent="-285750">
              <a:buChar char="•"/>
            </a:pPr>
            <a:r>
              <a:rPr lang="en-US" sz="2400">
                <a:latin typeface="Fira Sans"/>
              </a:rPr>
              <a:t>Accuracy nearly perfect / Recall around </a:t>
            </a:r>
            <a:r>
              <a:rPr lang="en-US" sz="2400" b="1">
                <a:latin typeface="Fira Sans"/>
              </a:rPr>
              <a:t>99</a:t>
            </a:r>
            <a:r>
              <a:rPr lang="en-US" sz="2400">
                <a:latin typeface="Fira Sans"/>
              </a:rPr>
              <a:t>%</a:t>
            </a:r>
          </a:p>
          <a:p>
            <a:endParaRPr lang="en-US">
              <a:latin typeface="Fira Sans"/>
            </a:endParaRPr>
          </a:p>
          <a:p>
            <a:pPr marL="285750" indent="-285750">
              <a:buChar char="•"/>
            </a:pPr>
            <a:r>
              <a:rPr lang="en-US" sz="2400">
                <a:latin typeface="Fira Sans"/>
              </a:rPr>
              <a:t>Better than Expert Diagnosis (</a:t>
            </a:r>
            <a:r>
              <a:rPr lang="en-US" sz="2400" b="1">
                <a:latin typeface="Fira Sans"/>
              </a:rPr>
              <a:t>75</a:t>
            </a:r>
            <a:r>
              <a:rPr lang="en-US" sz="2400">
                <a:latin typeface="Fira Sans"/>
              </a:rPr>
              <a:t>% accuracy)</a:t>
            </a:r>
          </a:p>
          <a:p>
            <a:r>
              <a:rPr lang="en-US" sz="2400">
                <a:latin typeface="Fira Sans"/>
              </a:rPr>
              <a:t>      - Let Machine Learning Model Shine !</a:t>
            </a:r>
          </a:p>
          <a:p>
            <a:pPr marL="285750" indent="-285750">
              <a:buChar char="•"/>
            </a:pPr>
            <a:endParaRPr lang="en-US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771976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AF63-BD57-EBA5-F4FF-0BC70F070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208" y="1792132"/>
            <a:ext cx="4124664" cy="1908122"/>
          </a:xfrm>
        </p:spPr>
        <p:txBody>
          <a:bodyPr/>
          <a:lstStyle/>
          <a:p>
            <a:r>
              <a:rPr lang="en-US" sz="5400" b="1"/>
              <a:t>     Q &amp; A</a:t>
            </a:r>
            <a:br>
              <a:rPr lang="en-US" sz="5400" b="1"/>
            </a:br>
            <a:r>
              <a:rPr lang="en-US" sz="5400" b="1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971279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9CFE4-8102-781A-A2D4-42BF2634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2FC5A-5099-393E-7E3F-446DC5AE5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>
                <a:latin typeface="Fira Sans"/>
              </a:rPr>
              <a:t>Alzheimer's Association. "2018 Alzheimer's disease facts and figures." Alzheimer's &amp; Dementia 14.3 (2018): 367-429.</a:t>
            </a:r>
          </a:p>
          <a:p>
            <a:r>
              <a:rPr lang="en-US" sz="1400">
                <a:latin typeface="Fira Sans"/>
              </a:rPr>
              <a:t>Gunawardena, K. A. N. N. P., Rajapakse, R. N., &amp; </a:t>
            </a:r>
            <a:r>
              <a:rPr lang="en-US" sz="1400" err="1">
                <a:latin typeface="Fira Sans"/>
              </a:rPr>
              <a:t>Kodikara</a:t>
            </a:r>
            <a:r>
              <a:rPr lang="en-US" sz="1400">
                <a:latin typeface="Fira Sans"/>
              </a:rPr>
              <a:t>, N. D. (2017, November). Applying convolutional neural networks for pre-detection of </a:t>
            </a:r>
            <a:r>
              <a:rPr lang="en-US" sz="1400" err="1">
                <a:latin typeface="Fira Sans"/>
              </a:rPr>
              <a:t>alzheimer's</a:t>
            </a:r>
            <a:r>
              <a:rPr lang="en-US" sz="1400">
                <a:latin typeface="Fira Sans"/>
              </a:rPr>
              <a:t> disease from structural MRI data. In 2017 24th International Conference on Mechatronics and Machine Vision in Practice (M2VIP) (pp. 1-7). IEEE.</a:t>
            </a:r>
          </a:p>
          <a:p>
            <a:endParaRPr lang="en-US" sz="140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17718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52B83-0F4C-6BD8-29FD-1A3E6CF1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0" y="447675"/>
            <a:ext cx="6335712" cy="381000"/>
          </a:xfrm>
        </p:spPr>
        <p:txBody>
          <a:bodyPr/>
          <a:lstStyle/>
          <a:p>
            <a:r>
              <a:rPr lang="en-US" b="1"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lang="en-US" altLang="zh-CN" b="1">
                <a:latin typeface="Tahoma"/>
                <a:ea typeface="Tahoma"/>
                <a:cs typeface="Tahoma"/>
                <a:sym typeface="Tahoma"/>
              </a:rPr>
              <a:t>ackground and Introduction</a:t>
            </a:r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829A809-BDD2-EBE4-CE5D-FA569CA9CF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6074413"/>
              </p:ext>
            </p:extLst>
          </p:nvPr>
        </p:nvGraphicFramePr>
        <p:xfrm>
          <a:off x="407989" y="1071563"/>
          <a:ext cx="4099717" cy="3689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F018B3E-8B11-80F8-F915-BC1D6870BF72}"/>
              </a:ext>
            </a:extLst>
          </p:cNvPr>
          <p:cNvSpPr txBox="1"/>
          <p:nvPr/>
        </p:nvSpPr>
        <p:spPr>
          <a:xfrm>
            <a:off x="6685885" y="2369121"/>
            <a:ext cx="231641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latin typeface="Fira Sans"/>
              </a:rPr>
              <a:t>Machine learning classification tool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49D095-2E88-FC0B-0232-3348BC52AF4D}"/>
              </a:ext>
            </a:extLst>
          </p:cNvPr>
          <p:cNvCxnSpPr>
            <a:cxnSpLocks/>
          </p:cNvCxnSpPr>
          <p:nvPr/>
        </p:nvCxnSpPr>
        <p:spPr>
          <a:xfrm flipH="1">
            <a:off x="4314825" y="2221706"/>
            <a:ext cx="2228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210297-B064-154E-5101-6D0A2D6E5C01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4507706" y="2916237"/>
            <a:ext cx="20359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24732E-E398-014F-D3AF-E05724D911D4}"/>
              </a:ext>
            </a:extLst>
          </p:cNvPr>
          <p:cNvCxnSpPr>
            <a:cxnSpLocks/>
          </p:cNvCxnSpPr>
          <p:nvPr/>
        </p:nvCxnSpPr>
        <p:spPr>
          <a:xfrm flipH="1">
            <a:off x="4314825" y="3571875"/>
            <a:ext cx="2228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23894C-77BF-5BB3-3AE1-CCF7B175DA78}"/>
              </a:ext>
            </a:extLst>
          </p:cNvPr>
          <p:cNvSpPr txBox="1"/>
          <p:nvPr/>
        </p:nvSpPr>
        <p:spPr>
          <a:xfrm>
            <a:off x="4507706" y="1824929"/>
            <a:ext cx="212814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Fira Sans"/>
              </a:rPr>
              <a:t>Improve diagnostic rate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8AEADE-0625-3AAE-86B6-B2525BF680C9}"/>
              </a:ext>
            </a:extLst>
          </p:cNvPr>
          <p:cNvSpPr txBox="1"/>
          <p:nvPr/>
        </p:nvSpPr>
        <p:spPr>
          <a:xfrm>
            <a:off x="4507706" y="2514689"/>
            <a:ext cx="23610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Fira Sans"/>
              </a:rPr>
              <a:t>Cheaper and non-invasive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AA18AA-CF5D-EE88-53AB-288077AF61AE}"/>
              </a:ext>
            </a:extLst>
          </p:cNvPr>
          <p:cNvSpPr txBox="1"/>
          <p:nvPr/>
        </p:nvSpPr>
        <p:spPr>
          <a:xfrm>
            <a:off x="4380905" y="3224420"/>
            <a:ext cx="23610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Fira Sans"/>
              </a:rPr>
              <a:t>Faster with less resources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3FD463-A363-65F4-3AC0-D357C7085DA1}"/>
              </a:ext>
            </a:extLst>
          </p:cNvPr>
          <p:cNvSpPr/>
          <p:nvPr/>
        </p:nvSpPr>
        <p:spPr>
          <a:xfrm>
            <a:off x="6733502" y="2177207"/>
            <a:ext cx="2221185" cy="109171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2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842125" y="215631"/>
            <a:ext cx="4985175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b="1">
                <a:latin typeface="Tahoma"/>
                <a:ea typeface="Tahoma"/>
                <a:cs typeface="Tahoma"/>
                <a:sym typeface="Tahoma"/>
              </a:rPr>
              <a:t>Problem Formulation</a:t>
            </a:r>
            <a:endParaRPr lang="en-US">
              <a:ea typeface="Tahoma"/>
            </a:endParaRPr>
          </a:p>
        </p:txBody>
      </p:sp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5EE9AD94-1DF1-111F-9BD7-4D8A0C5AD1D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56338" y="2420064"/>
            <a:ext cx="2079625" cy="1991599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68222BE-CC2E-758B-DC10-61BFD4CE9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663" y="2513013"/>
            <a:ext cx="2085975" cy="2085975"/>
          </a:xfrm>
          <a:prstGeom prst="rect">
            <a:avLst/>
          </a:prstGeom>
        </p:spPr>
      </p:pic>
      <p:sp>
        <p:nvSpPr>
          <p:cNvPr id="14" name="Google Shape;39;p6">
            <a:extLst>
              <a:ext uri="{FF2B5EF4-FFF2-40B4-BE49-F238E27FC236}">
                <a16:creationId xmlns:a16="http://schemas.microsoft.com/office/drawing/2014/main" id="{0E556822-6EDA-BA0B-A5AC-1F3402304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46974" y="1249783"/>
            <a:ext cx="6361268" cy="1595453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  <a:latin typeface="Fira Sans"/>
              </a:rPr>
              <a:t>Based on the diagnosis according to the MRI images, models are built to classify the stage of Alzheimer's disease and detect the brain abnormality of patients.</a:t>
            </a:r>
          </a:p>
        </p:txBody>
      </p:sp>
      <p:pic>
        <p:nvPicPr>
          <p:cNvPr id="15" name="Google Shape;43;p6">
            <a:extLst>
              <a:ext uri="{FF2B5EF4-FFF2-40B4-BE49-F238E27FC236}">
                <a16:creationId xmlns:a16="http://schemas.microsoft.com/office/drawing/2014/main" id="{BBF24F11-1F99-4A33-C1BA-F18530A2E6D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4288" y="3275560"/>
            <a:ext cx="679444" cy="6794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4;p6">
            <a:extLst>
              <a:ext uri="{FF2B5EF4-FFF2-40B4-BE49-F238E27FC236}">
                <a16:creationId xmlns:a16="http://schemas.microsoft.com/office/drawing/2014/main" id="{D0FEF668-9F08-CD61-A4B1-69E04E57DFD2}"/>
              </a:ext>
            </a:extLst>
          </p:cNvPr>
          <p:cNvSpPr txBox="1"/>
          <p:nvPr/>
        </p:nvSpPr>
        <p:spPr>
          <a:xfrm>
            <a:off x="2197819" y="3315150"/>
            <a:ext cx="703125" cy="7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-US" sz="1275" b="1"/>
              <a:t>MRI images</a:t>
            </a:r>
            <a:endParaRPr sz="1275" b="1"/>
          </a:p>
          <a:p>
            <a:pPr algn="ctr"/>
            <a:r>
              <a:rPr lang="en-US" sz="1275" b="1"/>
              <a:t>(X)</a:t>
            </a:r>
            <a:endParaRPr sz="1275" b="1"/>
          </a:p>
        </p:txBody>
      </p:sp>
      <p:sp>
        <p:nvSpPr>
          <p:cNvPr id="17" name="Google Shape;45;p6">
            <a:extLst>
              <a:ext uri="{FF2B5EF4-FFF2-40B4-BE49-F238E27FC236}">
                <a16:creationId xmlns:a16="http://schemas.microsoft.com/office/drawing/2014/main" id="{ED3EE876-2E94-4515-22CB-07E6AF0C13B0}"/>
              </a:ext>
            </a:extLst>
          </p:cNvPr>
          <p:cNvSpPr txBox="1"/>
          <p:nvPr/>
        </p:nvSpPr>
        <p:spPr>
          <a:xfrm>
            <a:off x="4277356" y="4043782"/>
            <a:ext cx="994500" cy="32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sz="1200" b="1"/>
              <a:t>Models</a:t>
            </a:r>
            <a:endParaRPr sz="1200" b="1"/>
          </a:p>
        </p:txBody>
      </p:sp>
      <p:sp>
        <p:nvSpPr>
          <p:cNvPr id="18" name="Google Shape;46;p6">
            <a:extLst>
              <a:ext uri="{FF2B5EF4-FFF2-40B4-BE49-F238E27FC236}">
                <a16:creationId xmlns:a16="http://schemas.microsoft.com/office/drawing/2014/main" id="{055D3846-3842-EE76-C723-6592656E4E56}"/>
              </a:ext>
            </a:extLst>
          </p:cNvPr>
          <p:cNvSpPr txBox="1"/>
          <p:nvPr/>
        </p:nvSpPr>
        <p:spPr>
          <a:xfrm>
            <a:off x="6655489" y="2917821"/>
            <a:ext cx="1334125" cy="1277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sz="1100" b="1"/>
              <a:t>Diagnosis(Y):</a:t>
            </a:r>
          </a:p>
          <a:p>
            <a:pPr marL="171450" indent="-171450">
              <a:buChar char="•"/>
            </a:pPr>
            <a:r>
              <a:rPr lang="en-US" sz="1050" b="1"/>
              <a:t>Non-Demented</a:t>
            </a:r>
            <a:endParaRPr sz="1050" b="1"/>
          </a:p>
          <a:p>
            <a:pPr marL="171450" indent="-171450">
              <a:buChar char="•"/>
            </a:pPr>
            <a:r>
              <a:rPr lang="en-US" sz="1050" b="1"/>
              <a:t>Moderate Demented</a:t>
            </a:r>
            <a:endParaRPr sz="1050" b="1"/>
          </a:p>
          <a:p>
            <a:pPr marL="171450" indent="-171450">
              <a:buChar char="•"/>
            </a:pPr>
            <a:r>
              <a:rPr lang="en-US" sz="1050" b="1"/>
              <a:t>Mild Demented</a:t>
            </a:r>
            <a:endParaRPr sz="1050" b="1"/>
          </a:p>
          <a:p>
            <a:pPr marL="171450" indent="-171450">
              <a:buChar char="•"/>
            </a:pPr>
            <a:r>
              <a:rPr lang="en-US" sz="1050" b="1"/>
              <a:t>Very Mild Demented</a:t>
            </a:r>
            <a:endParaRPr sz="1050" b="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FCFC5E-0A61-3997-6E4B-0E1B70F7D4B2}"/>
              </a:ext>
            </a:extLst>
          </p:cNvPr>
          <p:cNvGrpSpPr/>
          <p:nvPr/>
        </p:nvGrpSpPr>
        <p:grpSpPr>
          <a:xfrm rot="10800000">
            <a:off x="3275238" y="3305810"/>
            <a:ext cx="407094" cy="665992"/>
            <a:chOff x="7253314" y="3158850"/>
            <a:chExt cx="407094" cy="665992"/>
          </a:xfrm>
        </p:grpSpPr>
        <p:sp>
          <p:nvSpPr>
            <p:cNvPr id="20" name="Google Shape;1146;p35">
              <a:extLst>
                <a:ext uri="{FF2B5EF4-FFF2-40B4-BE49-F238E27FC236}">
                  <a16:creationId xmlns:a16="http://schemas.microsoft.com/office/drawing/2014/main" id="{CE7A4B94-2C2B-146F-8A84-23D563003AA6}"/>
                </a:ext>
              </a:extLst>
            </p:cNvPr>
            <p:cNvSpPr/>
            <p:nvPr/>
          </p:nvSpPr>
          <p:spPr>
            <a:xfrm>
              <a:off x="7253314" y="3158850"/>
              <a:ext cx="407094" cy="665992"/>
            </a:xfrm>
            <a:custGeom>
              <a:avLst/>
              <a:gdLst/>
              <a:ahLst/>
              <a:cxnLst/>
              <a:rect l="l" t="t" r="r" b="b"/>
              <a:pathLst>
                <a:path w="2423" h="3964" extrusionOk="0">
                  <a:moveTo>
                    <a:pt x="2005" y="1"/>
                  </a:moveTo>
                  <a:cubicBezTo>
                    <a:pt x="1918" y="1"/>
                    <a:pt x="1832" y="36"/>
                    <a:pt x="1771" y="107"/>
                  </a:cubicBezTo>
                  <a:lnTo>
                    <a:pt x="123" y="1756"/>
                  </a:lnTo>
                  <a:cubicBezTo>
                    <a:pt x="1" y="1878"/>
                    <a:pt x="1" y="2081"/>
                    <a:pt x="123" y="2224"/>
                  </a:cubicBezTo>
                  <a:lnTo>
                    <a:pt x="1771" y="3872"/>
                  </a:lnTo>
                  <a:cubicBezTo>
                    <a:pt x="1832" y="3933"/>
                    <a:pt x="1918" y="3963"/>
                    <a:pt x="2005" y="3963"/>
                  </a:cubicBezTo>
                  <a:cubicBezTo>
                    <a:pt x="2091" y="3963"/>
                    <a:pt x="2178" y="3933"/>
                    <a:pt x="2239" y="3872"/>
                  </a:cubicBezTo>
                  <a:lnTo>
                    <a:pt x="2422" y="3689"/>
                  </a:lnTo>
                  <a:lnTo>
                    <a:pt x="957" y="2224"/>
                  </a:lnTo>
                  <a:cubicBezTo>
                    <a:pt x="814" y="2081"/>
                    <a:pt x="814" y="1878"/>
                    <a:pt x="957" y="1756"/>
                  </a:cubicBezTo>
                  <a:lnTo>
                    <a:pt x="2422" y="270"/>
                  </a:lnTo>
                  <a:lnTo>
                    <a:pt x="2239" y="107"/>
                  </a:lnTo>
                  <a:cubicBezTo>
                    <a:pt x="2178" y="36"/>
                    <a:pt x="2091" y="1"/>
                    <a:pt x="2005" y="1"/>
                  </a:cubicBezTo>
                  <a:close/>
                </a:path>
              </a:pathLst>
            </a:custGeom>
            <a:solidFill>
              <a:srgbClr val="5FC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47;p35">
              <a:extLst>
                <a:ext uri="{FF2B5EF4-FFF2-40B4-BE49-F238E27FC236}">
                  <a16:creationId xmlns:a16="http://schemas.microsoft.com/office/drawing/2014/main" id="{A50F6833-05B4-C6F5-391A-AE341EBFF949}"/>
                </a:ext>
              </a:extLst>
            </p:cNvPr>
            <p:cNvSpPr/>
            <p:nvPr/>
          </p:nvSpPr>
          <p:spPr>
            <a:xfrm>
              <a:off x="7501472" y="3384151"/>
              <a:ext cx="123321" cy="215389"/>
            </a:xfrm>
            <a:custGeom>
              <a:avLst/>
              <a:gdLst/>
              <a:ahLst/>
              <a:cxnLst/>
              <a:rect l="l" t="t" r="r" b="b"/>
              <a:pathLst>
                <a:path w="734" h="1282" extrusionOk="0">
                  <a:moveTo>
                    <a:pt x="567" y="1"/>
                  </a:moveTo>
                  <a:cubicBezTo>
                    <a:pt x="525" y="1"/>
                    <a:pt x="482" y="16"/>
                    <a:pt x="448" y="50"/>
                  </a:cubicBezTo>
                  <a:lnTo>
                    <a:pt x="143" y="356"/>
                  </a:lnTo>
                  <a:cubicBezTo>
                    <a:pt x="1" y="518"/>
                    <a:pt x="1" y="783"/>
                    <a:pt x="143" y="925"/>
                  </a:cubicBezTo>
                  <a:lnTo>
                    <a:pt x="448" y="1231"/>
                  </a:lnTo>
                  <a:cubicBezTo>
                    <a:pt x="483" y="1265"/>
                    <a:pt x="527" y="1281"/>
                    <a:pt x="571" y="1281"/>
                  </a:cubicBezTo>
                  <a:cubicBezTo>
                    <a:pt x="654" y="1281"/>
                    <a:pt x="733" y="1223"/>
                    <a:pt x="733" y="1129"/>
                  </a:cubicBezTo>
                  <a:lnTo>
                    <a:pt x="733" y="172"/>
                  </a:lnTo>
                  <a:cubicBezTo>
                    <a:pt x="733" y="64"/>
                    <a:pt x="652" y="1"/>
                    <a:pt x="567" y="1"/>
                  </a:cubicBezTo>
                  <a:close/>
                </a:path>
              </a:pathLst>
            </a:custGeom>
            <a:solidFill>
              <a:srgbClr val="5FC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5" descr="Icon&#10;&#10;Description automatically generated">
            <a:extLst>
              <a:ext uri="{FF2B5EF4-FFF2-40B4-BE49-F238E27FC236}">
                <a16:creationId xmlns:a16="http://schemas.microsoft.com/office/drawing/2014/main" id="{2DD8E79B-4ADB-BBC1-7FCC-B6229751D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7950" y="2952750"/>
            <a:ext cx="1308100" cy="13208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713D797-5F7A-32CD-EC85-C731D01CA3FD}"/>
              </a:ext>
            </a:extLst>
          </p:cNvPr>
          <p:cNvGrpSpPr/>
          <p:nvPr/>
        </p:nvGrpSpPr>
        <p:grpSpPr>
          <a:xfrm rot="10800000">
            <a:off x="5580287" y="3312160"/>
            <a:ext cx="407094" cy="665992"/>
            <a:chOff x="7253314" y="3158850"/>
            <a:chExt cx="407094" cy="665992"/>
          </a:xfrm>
        </p:grpSpPr>
        <p:sp>
          <p:nvSpPr>
            <p:cNvPr id="24" name="Google Shape;1146;p35">
              <a:extLst>
                <a:ext uri="{FF2B5EF4-FFF2-40B4-BE49-F238E27FC236}">
                  <a16:creationId xmlns:a16="http://schemas.microsoft.com/office/drawing/2014/main" id="{DDAA6A88-600B-9E0B-EDAC-FF51734145F5}"/>
                </a:ext>
              </a:extLst>
            </p:cNvPr>
            <p:cNvSpPr/>
            <p:nvPr/>
          </p:nvSpPr>
          <p:spPr>
            <a:xfrm>
              <a:off x="7253314" y="3158850"/>
              <a:ext cx="407094" cy="665992"/>
            </a:xfrm>
            <a:custGeom>
              <a:avLst/>
              <a:gdLst/>
              <a:ahLst/>
              <a:cxnLst/>
              <a:rect l="l" t="t" r="r" b="b"/>
              <a:pathLst>
                <a:path w="2423" h="3964" extrusionOk="0">
                  <a:moveTo>
                    <a:pt x="2005" y="1"/>
                  </a:moveTo>
                  <a:cubicBezTo>
                    <a:pt x="1918" y="1"/>
                    <a:pt x="1832" y="36"/>
                    <a:pt x="1771" y="107"/>
                  </a:cubicBezTo>
                  <a:lnTo>
                    <a:pt x="123" y="1756"/>
                  </a:lnTo>
                  <a:cubicBezTo>
                    <a:pt x="1" y="1878"/>
                    <a:pt x="1" y="2081"/>
                    <a:pt x="123" y="2224"/>
                  </a:cubicBezTo>
                  <a:lnTo>
                    <a:pt x="1771" y="3872"/>
                  </a:lnTo>
                  <a:cubicBezTo>
                    <a:pt x="1832" y="3933"/>
                    <a:pt x="1918" y="3963"/>
                    <a:pt x="2005" y="3963"/>
                  </a:cubicBezTo>
                  <a:cubicBezTo>
                    <a:pt x="2091" y="3963"/>
                    <a:pt x="2178" y="3933"/>
                    <a:pt x="2239" y="3872"/>
                  </a:cubicBezTo>
                  <a:lnTo>
                    <a:pt x="2422" y="3689"/>
                  </a:lnTo>
                  <a:lnTo>
                    <a:pt x="957" y="2224"/>
                  </a:lnTo>
                  <a:cubicBezTo>
                    <a:pt x="814" y="2081"/>
                    <a:pt x="814" y="1878"/>
                    <a:pt x="957" y="1756"/>
                  </a:cubicBezTo>
                  <a:lnTo>
                    <a:pt x="2422" y="270"/>
                  </a:lnTo>
                  <a:lnTo>
                    <a:pt x="2239" y="107"/>
                  </a:lnTo>
                  <a:cubicBezTo>
                    <a:pt x="2178" y="36"/>
                    <a:pt x="2091" y="1"/>
                    <a:pt x="2005" y="1"/>
                  </a:cubicBezTo>
                  <a:close/>
                </a:path>
              </a:pathLst>
            </a:custGeom>
            <a:solidFill>
              <a:srgbClr val="5FC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47;p35">
              <a:extLst>
                <a:ext uri="{FF2B5EF4-FFF2-40B4-BE49-F238E27FC236}">
                  <a16:creationId xmlns:a16="http://schemas.microsoft.com/office/drawing/2014/main" id="{C84E3D4B-F19E-E5A4-C269-5E50FE9109B1}"/>
                </a:ext>
              </a:extLst>
            </p:cNvPr>
            <p:cNvSpPr/>
            <p:nvPr/>
          </p:nvSpPr>
          <p:spPr>
            <a:xfrm>
              <a:off x="7501472" y="3384151"/>
              <a:ext cx="123321" cy="215389"/>
            </a:xfrm>
            <a:custGeom>
              <a:avLst/>
              <a:gdLst/>
              <a:ahLst/>
              <a:cxnLst/>
              <a:rect l="l" t="t" r="r" b="b"/>
              <a:pathLst>
                <a:path w="734" h="1282" extrusionOk="0">
                  <a:moveTo>
                    <a:pt x="567" y="1"/>
                  </a:moveTo>
                  <a:cubicBezTo>
                    <a:pt x="525" y="1"/>
                    <a:pt x="482" y="16"/>
                    <a:pt x="448" y="50"/>
                  </a:cubicBezTo>
                  <a:lnTo>
                    <a:pt x="143" y="356"/>
                  </a:lnTo>
                  <a:cubicBezTo>
                    <a:pt x="1" y="518"/>
                    <a:pt x="1" y="783"/>
                    <a:pt x="143" y="925"/>
                  </a:cubicBezTo>
                  <a:lnTo>
                    <a:pt x="448" y="1231"/>
                  </a:lnTo>
                  <a:cubicBezTo>
                    <a:pt x="483" y="1265"/>
                    <a:pt x="527" y="1281"/>
                    <a:pt x="571" y="1281"/>
                  </a:cubicBezTo>
                  <a:cubicBezTo>
                    <a:pt x="654" y="1281"/>
                    <a:pt x="733" y="1223"/>
                    <a:pt x="733" y="1129"/>
                  </a:cubicBezTo>
                  <a:lnTo>
                    <a:pt x="733" y="172"/>
                  </a:lnTo>
                  <a:cubicBezTo>
                    <a:pt x="733" y="64"/>
                    <a:pt x="652" y="1"/>
                    <a:pt x="567" y="1"/>
                  </a:cubicBezTo>
                  <a:close/>
                </a:path>
              </a:pathLst>
            </a:custGeom>
            <a:solidFill>
              <a:srgbClr val="5FC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24994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71F30F7-9EF9-471F-81FE-B077A61220FE}"/>
              </a:ext>
            </a:extLst>
          </p:cNvPr>
          <p:cNvSpPr/>
          <p:nvPr/>
        </p:nvSpPr>
        <p:spPr>
          <a:xfrm>
            <a:off x="562078" y="4462595"/>
            <a:ext cx="3107668" cy="5232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44;p7">
            <a:extLst>
              <a:ext uri="{FF2B5EF4-FFF2-40B4-BE49-F238E27FC236}">
                <a16:creationId xmlns:a16="http://schemas.microsoft.com/office/drawing/2014/main" id="{6FF3040A-EC02-9D31-F712-78B2B24B638B}"/>
              </a:ext>
            </a:extLst>
          </p:cNvPr>
          <p:cNvSpPr txBox="1">
            <a:spLocks/>
          </p:cNvSpPr>
          <p:nvPr/>
        </p:nvSpPr>
        <p:spPr>
          <a:xfrm>
            <a:off x="314557" y="289975"/>
            <a:ext cx="5844732" cy="38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2800"/>
            </a:pPr>
            <a:r>
              <a:rPr lang="en-US" sz="2400" b="1">
                <a:latin typeface="Tahoma"/>
                <a:ea typeface="Tahoma"/>
                <a:cs typeface="Tahoma"/>
                <a:sym typeface="Tahoma"/>
              </a:rPr>
              <a:t>Dataset Information</a:t>
            </a:r>
            <a:endParaRPr lang="en-US" sz="2400"/>
          </a:p>
        </p:txBody>
      </p:sp>
      <p:grpSp>
        <p:nvGrpSpPr>
          <p:cNvPr id="7" name="Google Shape;65;p10">
            <a:extLst>
              <a:ext uri="{FF2B5EF4-FFF2-40B4-BE49-F238E27FC236}">
                <a16:creationId xmlns:a16="http://schemas.microsoft.com/office/drawing/2014/main" id="{83039194-FAE3-EAA1-4781-6FF7A4787CFC}"/>
              </a:ext>
            </a:extLst>
          </p:cNvPr>
          <p:cNvGrpSpPr/>
          <p:nvPr/>
        </p:nvGrpSpPr>
        <p:grpSpPr>
          <a:xfrm>
            <a:off x="4334361" y="1646180"/>
            <a:ext cx="5660561" cy="3679249"/>
            <a:chOff x="789004" y="3071525"/>
            <a:chExt cx="5587284" cy="3679249"/>
          </a:xfrm>
        </p:grpSpPr>
        <p:grpSp>
          <p:nvGrpSpPr>
            <p:cNvPr id="8" name="Google Shape;66;p10">
              <a:extLst>
                <a:ext uri="{FF2B5EF4-FFF2-40B4-BE49-F238E27FC236}">
                  <a16:creationId xmlns:a16="http://schemas.microsoft.com/office/drawing/2014/main" id="{805BC476-51B3-B49D-5E44-5B60341CD5CC}"/>
                </a:ext>
              </a:extLst>
            </p:cNvPr>
            <p:cNvGrpSpPr/>
            <p:nvPr/>
          </p:nvGrpSpPr>
          <p:grpSpPr>
            <a:xfrm>
              <a:off x="897587" y="3071525"/>
              <a:ext cx="3010800" cy="1941056"/>
              <a:chOff x="1194162" y="2375625"/>
              <a:chExt cx="3010800" cy="1941056"/>
            </a:xfrm>
          </p:grpSpPr>
          <p:pic>
            <p:nvPicPr>
              <p:cNvPr id="17" name="Google Shape;67;p10">
                <a:extLst>
                  <a:ext uri="{FF2B5EF4-FFF2-40B4-BE49-F238E27FC236}">
                    <a16:creationId xmlns:a16="http://schemas.microsoft.com/office/drawing/2014/main" id="{37A52CA1-CA01-478B-C859-C9AEC9796C1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571425" y="2375625"/>
                <a:ext cx="1219200" cy="1219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" name="Google Shape;68;p10">
                <a:extLst>
                  <a:ext uri="{FF2B5EF4-FFF2-40B4-BE49-F238E27FC236}">
                    <a16:creationId xmlns:a16="http://schemas.microsoft.com/office/drawing/2014/main" id="{8505F5CB-8BC7-3185-6DC5-39683EF15524}"/>
                  </a:ext>
                </a:extLst>
              </p:cNvPr>
              <p:cNvSpPr txBox="1"/>
              <p:nvPr/>
            </p:nvSpPr>
            <p:spPr>
              <a:xfrm>
                <a:off x="1194162" y="3543807"/>
                <a:ext cx="3010800" cy="7728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300"/>
                  </a:spcBef>
                  <a:spcAft>
                    <a:spcPts val="2700"/>
                  </a:spcAft>
                  <a:buNone/>
                </a:pPr>
                <a:r>
                  <a:rPr lang="en-US" sz="1150" b="1">
                    <a:highlight>
                      <a:srgbClr val="FFFFFF"/>
                    </a:highlight>
                  </a:rPr>
                  <a:t>Mild Demented (896 images)</a:t>
                </a:r>
                <a:endParaRPr sz="1500" b="1"/>
              </a:p>
            </p:txBody>
          </p:sp>
        </p:grpSp>
        <p:grpSp>
          <p:nvGrpSpPr>
            <p:cNvPr id="9" name="Google Shape;69;p10">
              <a:extLst>
                <a:ext uri="{FF2B5EF4-FFF2-40B4-BE49-F238E27FC236}">
                  <a16:creationId xmlns:a16="http://schemas.microsoft.com/office/drawing/2014/main" id="{D00111F8-D59E-A134-88CD-1554C4E1A14A}"/>
                </a:ext>
              </a:extLst>
            </p:cNvPr>
            <p:cNvGrpSpPr/>
            <p:nvPr/>
          </p:nvGrpSpPr>
          <p:grpSpPr>
            <a:xfrm>
              <a:off x="789004" y="4767875"/>
              <a:ext cx="3010800" cy="1962324"/>
              <a:chOff x="1027929" y="4767875"/>
              <a:chExt cx="3010800" cy="1962324"/>
            </a:xfrm>
          </p:grpSpPr>
          <p:pic>
            <p:nvPicPr>
              <p:cNvPr id="15" name="Google Shape;70;p10">
                <a:extLst>
                  <a:ext uri="{FF2B5EF4-FFF2-40B4-BE49-F238E27FC236}">
                    <a16:creationId xmlns:a16="http://schemas.microsoft.com/office/drawing/2014/main" id="{383E131E-6D44-9476-49D7-7F89C645690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505425" y="4767875"/>
                <a:ext cx="1219200" cy="1219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71;p10">
                <a:extLst>
                  <a:ext uri="{FF2B5EF4-FFF2-40B4-BE49-F238E27FC236}">
                    <a16:creationId xmlns:a16="http://schemas.microsoft.com/office/drawing/2014/main" id="{3FF03214-64BB-81C7-C27E-3CB05F1722DA}"/>
                  </a:ext>
                </a:extLst>
              </p:cNvPr>
              <p:cNvSpPr txBox="1"/>
              <p:nvPr/>
            </p:nvSpPr>
            <p:spPr>
              <a:xfrm>
                <a:off x="1027929" y="5957325"/>
                <a:ext cx="3010800" cy="7728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300"/>
                  </a:spcBef>
                  <a:spcAft>
                    <a:spcPts val="2700"/>
                  </a:spcAft>
                  <a:buNone/>
                </a:pPr>
                <a:r>
                  <a:rPr lang="en-US" sz="1150" b="1">
                    <a:highlight>
                      <a:srgbClr val="FFFFFF"/>
                    </a:highlight>
                  </a:rPr>
                  <a:t>Non-Demented (3200 images)</a:t>
                </a:r>
                <a:endParaRPr sz="1500" b="1"/>
              </a:p>
            </p:txBody>
          </p:sp>
        </p:grpSp>
        <p:sp>
          <p:nvSpPr>
            <p:cNvPr id="10" name="Google Shape;72;p10">
              <a:extLst>
                <a:ext uri="{FF2B5EF4-FFF2-40B4-BE49-F238E27FC236}">
                  <a16:creationId xmlns:a16="http://schemas.microsoft.com/office/drawing/2014/main" id="{3E63F32E-26BE-570D-4085-B1666C072013}"/>
                </a:ext>
              </a:extLst>
            </p:cNvPr>
            <p:cNvSpPr txBox="1"/>
            <p:nvPr/>
          </p:nvSpPr>
          <p:spPr>
            <a:xfrm>
              <a:off x="3058588" y="5977900"/>
              <a:ext cx="3317700" cy="7728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300"/>
                </a:spcBef>
                <a:spcAft>
                  <a:spcPts val="2700"/>
                </a:spcAft>
                <a:buNone/>
              </a:pPr>
              <a:r>
                <a:rPr lang="en-US" sz="1150" b="1">
                  <a:highlight>
                    <a:srgbClr val="FFFFFF"/>
                  </a:highlight>
                </a:rPr>
                <a:t>Very Mild Demented (2240 images)</a:t>
              </a:r>
              <a:endParaRPr sz="1500" b="1"/>
            </a:p>
          </p:txBody>
        </p:sp>
        <p:grpSp>
          <p:nvGrpSpPr>
            <p:cNvPr id="11" name="Google Shape;73;p10">
              <a:extLst>
                <a:ext uri="{FF2B5EF4-FFF2-40B4-BE49-F238E27FC236}">
                  <a16:creationId xmlns:a16="http://schemas.microsoft.com/office/drawing/2014/main" id="{B20A0B32-EC86-16E9-573C-7946C2038E6C}"/>
                </a:ext>
              </a:extLst>
            </p:cNvPr>
            <p:cNvGrpSpPr/>
            <p:nvPr/>
          </p:nvGrpSpPr>
          <p:grpSpPr>
            <a:xfrm>
              <a:off x="3126537" y="3071525"/>
              <a:ext cx="3181800" cy="1942094"/>
              <a:chOff x="4844087" y="2486825"/>
              <a:chExt cx="3181800" cy="1942094"/>
            </a:xfrm>
          </p:grpSpPr>
          <p:sp>
            <p:nvSpPr>
              <p:cNvPr id="13" name="Google Shape;74;p10">
                <a:extLst>
                  <a:ext uri="{FF2B5EF4-FFF2-40B4-BE49-F238E27FC236}">
                    <a16:creationId xmlns:a16="http://schemas.microsoft.com/office/drawing/2014/main" id="{D418836E-8337-5760-8FA0-A1A5DCC2B86D}"/>
                  </a:ext>
                </a:extLst>
              </p:cNvPr>
              <p:cNvSpPr txBox="1"/>
              <p:nvPr/>
            </p:nvSpPr>
            <p:spPr>
              <a:xfrm>
                <a:off x="4844087" y="3656045"/>
                <a:ext cx="3181800" cy="7728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300"/>
                  </a:spcBef>
                  <a:spcAft>
                    <a:spcPts val="2700"/>
                  </a:spcAft>
                  <a:buNone/>
                </a:pPr>
                <a:r>
                  <a:rPr lang="en-US" sz="1150" b="1">
                    <a:highlight>
                      <a:srgbClr val="FFFFFF"/>
                    </a:highlight>
                  </a:rPr>
                  <a:t> Moderate Demented (64 images)</a:t>
                </a:r>
                <a:endParaRPr sz="1500" b="1"/>
              </a:p>
            </p:txBody>
          </p:sp>
          <p:pic>
            <p:nvPicPr>
              <p:cNvPr id="14" name="Google Shape;75;p10">
                <a:extLst>
                  <a:ext uri="{FF2B5EF4-FFF2-40B4-BE49-F238E27FC236}">
                    <a16:creationId xmlns:a16="http://schemas.microsoft.com/office/drawing/2014/main" id="{F301F6E9-DB69-A17A-1F86-CBC96F390E15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309965" y="2486825"/>
                <a:ext cx="1219200" cy="1219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" name="Google Shape;76;p10">
              <a:extLst>
                <a:ext uri="{FF2B5EF4-FFF2-40B4-BE49-F238E27FC236}">
                  <a16:creationId xmlns:a16="http://schemas.microsoft.com/office/drawing/2014/main" id="{A1B75061-B368-B436-FBAB-A0562DC1984D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19207" y="47678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8F7844-F26F-E1CB-03DA-7D402B5FEF2C}"/>
              </a:ext>
            </a:extLst>
          </p:cNvPr>
          <p:cNvSpPr/>
          <p:nvPr/>
        </p:nvSpPr>
        <p:spPr>
          <a:xfrm>
            <a:off x="4638502" y="303818"/>
            <a:ext cx="4380807" cy="10408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F7C06-E10D-1C8E-ECBA-5E1BE849BC60}"/>
              </a:ext>
            </a:extLst>
          </p:cNvPr>
          <p:cNvSpPr txBox="1"/>
          <p:nvPr/>
        </p:nvSpPr>
        <p:spPr>
          <a:xfrm>
            <a:off x="5476450" y="390579"/>
            <a:ext cx="366755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ira Sans"/>
              </a:rPr>
              <a:t>6,400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ira Sans"/>
              </a:rPr>
              <a:t>128 x 128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latin typeface="Fira Sans"/>
              </a:rPr>
              <a:t>3,200 Non-demented </a:t>
            </a:r>
            <a:r>
              <a:rPr lang="en-US">
                <a:latin typeface="Fira Sans"/>
              </a:rPr>
              <a:t>/</a:t>
            </a:r>
            <a:r>
              <a:rPr lang="en-US">
                <a:solidFill>
                  <a:srgbClr val="FF0000"/>
                </a:solidFill>
                <a:latin typeface="Fira Sans"/>
              </a:rPr>
              <a:t>3,200 Demented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ira Sans"/>
              </a:rPr>
              <a:t>(</a:t>
            </a:r>
            <a:r>
              <a:rPr lang="en-US">
                <a:solidFill>
                  <a:schemeClr val="accent1"/>
                </a:solidFill>
                <a:latin typeface="Fira Sans"/>
              </a:rPr>
              <a:t>50% </a:t>
            </a:r>
            <a:r>
              <a:rPr lang="en-US">
                <a:solidFill>
                  <a:schemeClr val="tx1"/>
                </a:solidFill>
                <a:latin typeface="Fira Sans"/>
              </a:rPr>
              <a:t>/ </a:t>
            </a:r>
            <a:r>
              <a:rPr lang="en-US">
                <a:solidFill>
                  <a:srgbClr val="FF0000"/>
                </a:solidFill>
                <a:latin typeface="Fira Sans"/>
              </a:rPr>
              <a:t>50%</a:t>
            </a:r>
            <a:r>
              <a:rPr lang="en-US">
                <a:solidFill>
                  <a:schemeClr val="tx1"/>
                </a:solidFill>
                <a:latin typeface="Fira Sans"/>
              </a:rPr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A40EB64-FBAC-6F6C-30B7-F4FF88D2FBA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18119" y="516853"/>
            <a:ext cx="587502" cy="587502"/>
          </a:xfrm>
          <a:prstGeom prst="rect">
            <a:avLst/>
          </a:prstGeom>
        </p:spPr>
      </p:pic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9CC6A47C-7317-7EAE-5D29-96E9E60AB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4914945"/>
              </p:ext>
            </p:extLst>
          </p:nvPr>
        </p:nvGraphicFramePr>
        <p:xfrm>
          <a:off x="186713" y="966220"/>
          <a:ext cx="4263477" cy="343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F07D73B-7C05-9517-2AE5-63AF378A31CF}"/>
              </a:ext>
            </a:extLst>
          </p:cNvPr>
          <p:cNvSpPr txBox="1"/>
          <p:nvPr/>
        </p:nvSpPr>
        <p:spPr>
          <a:xfrm>
            <a:off x="577451" y="4462595"/>
            <a:ext cx="3176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</a:rPr>
              <a:t>Stratified sampling with </a:t>
            </a:r>
          </a:p>
          <a:p>
            <a:r>
              <a:rPr lang="en-US">
                <a:latin typeface="Fira Sans" panose="020B0503050000020004" pitchFamily="34" charset="0"/>
              </a:rPr>
              <a:t>80:10:10 Train-Test-Validation ratio</a:t>
            </a:r>
          </a:p>
        </p:txBody>
      </p:sp>
    </p:spTree>
    <p:extLst>
      <p:ext uri="{BB962C8B-B14F-4D97-AF65-F5344CB8AC3E}">
        <p14:creationId xmlns:p14="http://schemas.microsoft.com/office/powerpoint/2010/main" val="304524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5955D-169B-2BE5-789D-604C23FC7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>
                <a:latin typeface="Fira Sans"/>
              </a:rPr>
              <a:t>Overall ratio is (train: test: validation=0.8:0.1:0.1)</a:t>
            </a:r>
          </a:p>
          <a:p>
            <a:r>
              <a:rPr lang="en-US" sz="2000">
                <a:latin typeface="Fira Sans"/>
              </a:rPr>
              <a:t>Different data distribution of 4 classes? How to evaluate?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B5ED68-7748-C836-4BD6-03C0EA699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307365"/>
              </p:ext>
            </p:extLst>
          </p:nvPr>
        </p:nvGraphicFramePr>
        <p:xfrm>
          <a:off x="1619250" y="2292626"/>
          <a:ext cx="6096000" cy="18973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5736815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31154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646154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88044346"/>
                    </a:ext>
                  </a:extLst>
                </a:gridCol>
              </a:tblGrid>
              <a:tr h="18172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ira Sans"/>
                        </a:rPr>
                        <a:t>T</a:t>
                      </a:r>
                      <a:r>
                        <a:rPr lang="en-US" altLang="zh-CN">
                          <a:latin typeface="Fira Sans"/>
                        </a:rPr>
                        <a:t>ype</a:t>
                      </a:r>
                      <a:endParaRPr lang="en-US">
                        <a:latin typeface="Fira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ira Sans"/>
                        </a:rPr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ira Sans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ira Sans"/>
                        </a:rPr>
                        <a:t>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369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ira Sans"/>
                        </a:rPr>
                        <a:t>Non-Demented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ira Sans"/>
                        </a:rPr>
                        <a:t>2560</a:t>
                      </a:r>
                    </a:p>
                    <a:p>
                      <a:pPr algn="ctr"/>
                      <a:r>
                        <a:rPr lang="en-US" b="1">
                          <a:latin typeface="Fira Sans"/>
                        </a:rPr>
                        <a:t>(50%)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ira Sans"/>
                        </a:rPr>
                        <a:t>320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latin typeface="Fira Sans"/>
                        </a:rPr>
                        <a:t>(50%)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ira Sans"/>
                        </a:rPr>
                        <a:t>320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latin typeface="Fira Sans"/>
                        </a:rPr>
                        <a:t>(50%)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55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ira Sans"/>
                        </a:rPr>
                        <a:t>Very 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ira Sans"/>
                        </a:rPr>
                        <a:t>1792</a:t>
                      </a:r>
                    </a:p>
                    <a:p>
                      <a:pPr algn="ctr"/>
                      <a:r>
                        <a:rPr lang="en-US">
                          <a:latin typeface="Fira Sans"/>
                        </a:rPr>
                        <a:t>(35%)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ira Sans"/>
                        </a:rPr>
                        <a:t>224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latin typeface="Fira Sans"/>
                        </a:rPr>
                        <a:t>(35%)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ira Sans"/>
                        </a:rPr>
                        <a:t>224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latin typeface="Fira Sans"/>
                        </a:rPr>
                        <a:t>(35%)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7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ira Sans"/>
                        </a:rPr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ira Sans"/>
                        </a:rPr>
                        <a:t>716</a:t>
                      </a:r>
                    </a:p>
                    <a:p>
                      <a:pPr algn="ctr"/>
                      <a:r>
                        <a:rPr lang="en-US">
                          <a:latin typeface="Fira Sans"/>
                        </a:rPr>
                        <a:t>(13.98%)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ira Sans"/>
                        </a:rPr>
                        <a:t>90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latin typeface="Fira Sans"/>
                        </a:rPr>
                        <a:t>(14.06%)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ira Sans"/>
                        </a:rPr>
                        <a:t>90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latin typeface="Fira Sans"/>
                        </a:rPr>
                        <a:t>(14.06%)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397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ira Sans"/>
                        </a:rPr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ira Sans"/>
                        </a:rPr>
                        <a:t>52</a:t>
                      </a:r>
                    </a:p>
                    <a:p>
                      <a:pPr algn="ctr"/>
                      <a:r>
                        <a:rPr lang="en-US" b="1">
                          <a:latin typeface="Fira Sans"/>
                        </a:rPr>
                        <a:t>(1.02%)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ira Sans"/>
                        </a:rPr>
                        <a:t>6</a:t>
                      </a:r>
                    </a:p>
                    <a:p>
                      <a:pPr algn="ctr"/>
                      <a:r>
                        <a:rPr lang="en-US">
                          <a:latin typeface="Fira Sans"/>
                        </a:rPr>
                        <a:t>(0.94%)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Fira Sans"/>
                        </a:rPr>
                        <a:t>6</a:t>
                      </a:r>
                    </a:p>
                    <a:p>
                      <a:pPr algn="ctr"/>
                      <a:r>
                        <a:rPr lang="en-US">
                          <a:latin typeface="Fira Sans"/>
                        </a:rPr>
                        <a:t>(0.94%)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795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946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5955D-169B-2BE5-789D-604C23FC7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>
                <a:latin typeface="Fira Sans"/>
              </a:rPr>
              <a:t>Overall ratio is (train: test: validation=0.8:0.1:0.1)</a:t>
            </a:r>
          </a:p>
          <a:p>
            <a:r>
              <a:rPr lang="en-US" sz="2000">
                <a:latin typeface="Fira Sans"/>
              </a:rPr>
              <a:t>Different data distribution of 4 classes? How to evaluate?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05A4A2-EF50-565E-803C-13B699928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691" y="2265451"/>
            <a:ext cx="3317697" cy="24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03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975475" y="196581"/>
            <a:ext cx="4985175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b="1">
                <a:latin typeface="Tahoma"/>
                <a:ea typeface="Tahoma"/>
                <a:cs typeface="Tahoma"/>
              </a:rPr>
              <a:t>Performance Measures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F0ADD-BB88-2221-74E4-AA45AEFCF486}"/>
              </a:ext>
            </a:extLst>
          </p:cNvPr>
          <p:cNvSpPr txBox="1"/>
          <p:nvPr/>
        </p:nvSpPr>
        <p:spPr>
          <a:xfrm>
            <a:off x="3372453" y="3298802"/>
            <a:ext cx="21988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66700">
              <a:spcBef>
                <a:spcPts val="270"/>
              </a:spcBef>
              <a:buFont typeface="Arial,Sans-Serif"/>
              <a:buChar char="●"/>
            </a:pPr>
            <a:r>
              <a:rPr lang="en-US">
                <a:latin typeface="Fira Sans"/>
              </a:rPr>
              <a:t>Confusion Matrix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54964007-FA21-C063-5FB1-056EFF367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5" y="2202908"/>
            <a:ext cx="2297997" cy="1025877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30D6296C-AB61-9CE0-3BA5-AB3FC3A7C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346" y="2164268"/>
            <a:ext cx="2356561" cy="959451"/>
          </a:xfrm>
          <a:prstGeom prst="rect">
            <a:avLst/>
          </a:prstGeom>
        </p:spPr>
      </p:pic>
      <p:grpSp>
        <p:nvGrpSpPr>
          <p:cNvPr id="21" name="Group 18">
            <a:extLst>
              <a:ext uri="{FF2B5EF4-FFF2-40B4-BE49-F238E27FC236}">
                <a16:creationId xmlns:a16="http://schemas.microsoft.com/office/drawing/2014/main" id="{5F38BAED-D6C7-3EB9-4E9C-F15403E4A06E}"/>
              </a:ext>
            </a:extLst>
          </p:cNvPr>
          <p:cNvGrpSpPr/>
          <p:nvPr/>
        </p:nvGrpSpPr>
        <p:grpSpPr>
          <a:xfrm>
            <a:off x="3137595" y="3967967"/>
            <a:ext cx="2356561" cy="949187"/>
            <a:chOff x="6457950" y="3098266"/>
            <a:chExt cx="2253340" cy="892176"/>
          </a:xfrm>
        </p:grpSpPr>
        <p:sp>
          <p:nvSpPr>
            <p:cNvPr id="22" name="Google Shape;1437;p32">
              <a:extLst>
                <a:ext uri="{FF2B5EF4-FFF2-40B4-BE49-F238E27FC236}">
                  <a16:creationId xmlns:a16="http://schemas.microsoft.com/office/drawing/2014/main" id="{E3B1FC98-E207-F675-4F4E-D8B3A93086FF}"/>
                </a:ext>
              </a:extLst>
            </p:cNvPr>
            <p:cNvSpPr/>
            <p:nvPr/>
          </p:nvSpPr>
          <p:spPr>
            <a:xfrm>
              <a:off x="6457950" y="3098266"/>
              <a:ext cx="2253340" cy="892176"/>
            </a:xfrm>
            <a:prstGeom prst="roundRect">
              <a:avLst>
                <a:gd name="adj" fmla="val 10110"/>
              </a:avLst>
            </a:prstGeom>
            <a:solidFill>
              <a:schemeClr val="accent2">
                <a:lumMod val="50000"/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31;p32">
              <a:extLst>
                <a:ext uri="{FF2B5EF4-FFF2-40B4-BE49-F238E27FC236}">
                  <a16:creationId xmlns:a16="http://schemas.microsoft.com/office/drawing/2014/main" id="{996CE510-7CA8-5001-EC10-A2B5A38EF0C6}"/>
                </a:ext>
              </a:extLst>
            </p:cNvPr>
            <p:cNvSpPr txBox="1"/>
            <p:nvPr/>
          </p:nvSpPr>
          <p:spPr>
            <a:xfrm>
              <a:off x="7023572" y="3114858"/>
              <a:ext cx="105262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tx1">
                      <a:lumMod val="50000"/>
                    </a:schemeClr>
                  </a:solidFill>
                  <a:latin typeface="Fira Sans Extra Condensed" panose="020B0503050000020004" pitchFamily="34" charset="0"/>
                  <a:ea typeface="Fira Sans Extra Condensed"/>
                  <a:cs typeface="Fira Sans Extra Condensed"/>
                </a:rPr>
                <a:t>Precision</a:t>
              </a:r>
              <a:endParaRPr lang="en-US" sz="1800" b="1">
                <a:solidFill>
                  <a:schemeClr val="tx1">
                    <a:lumMod val="50000"/>
                  </a:schemeClr>
                </a:solidFill>
                <a:latin typeface="Fira Sans Extra Condensed" panose="020B0503050000020004" pitchFamily="34" charset="0"/>
                <a:ea typeface="Fira Sans Extra Condensed"/>
                <a:cs typeface="Fira Sans Extra Condensed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17">
                  <a:extLst>
                    <a:ext uri="{FF2B5EF4-FFF2-40B4-BE49-F238E27FC236}">
                      <a16:creationId xmlns:a16="http://schemas.microsoft.com/office/drawing/2014/main" id="{136667C1-4563-9CF7-B64C-2988E9528960}"/>
                    </a:ext>
                  </a:extLst>
                </p:cNvPr>
                <p:cNvSpPr txBox="1"/>
                <p:nvPr/>
              </p:nvSpPr>
              <p:spPr>
                <a:xfrm>
                  <a:off x="7177028" y="3486778"/>
                  <a:ext cx="808264" cy="4371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SG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SG" sz="1600" b="0" i="0" smtClean="0">
                                <a:latin typeface="Cambria Math" panose="02040503050406030204" pitchFamily="18" charset="0"/>
                              </a:rPr>
                              <m:t>TP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SG" sz="1600" b="0" i="0" smtClean="0">
                                <a:latin typeface="Cambria Math" panose="02040503050406030204" pitchFamily="18" charset="0"/>
                              </a:rPr>
                              <m:t>TP</m:t>
                            </m:r>
                            <m:r>
                              <a:rPr lang="en-SG" sz="1600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SG" sz="1600" b="0" i="0" smtClean="0">
                                <a:latin typeface="Cambria Math" panose="02040503050406030204" pitchFamily="18" charset="0"/>
                              </a:rPr>
                              <m:t>FP</m:t>
                            </m:r>
                          </m:den>
                        </m:f>
                      </m:oMath>
                    </m:oMathPara>
                  </a14:m>
                  <a:endParaRPr lang="en-SG" sz="1600"/>
                </a:p>
              </p:txBody>
            </p:sp>
          </mc:Choice>
          <mc:Fallback>
            <p:sp>
              <p:nvSpPr>
                <p:cNvPr id="33" name="TextBox 17">
                  <a:extLst>
                    <a:ext uri="{FF2B5EF4-FFF2-40B4-BE49-F238E27FC236}">
                      <a16:creationId xmlns:a16="http://schemas.microsoft.com/office/drawing/2014/main" id="{136667C1-4563-9CF7-B64C-2988E95289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028" y="3486778"/>
                  <a:ext cx="808264" cy="437190"/>
                </a:xfrm>
                <a:prstGeom prst="rect">
                  <a:avLst/>
                </a:prstGeom>
                <a:blipFill>
                  <a:blip r:embed="rId6"/>
                  <a:stretch>
                    <a:fillRect t="-5405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17">
                <a:extLst>
                  <a:ext uri="{FF2B5EF4-FFF2-40B4-BE49-F238E27FC236}">
                    <a16:creationId xmlns:a16="http://schemas.microsoft.com/office/drawing/2014/main" id="{70BED7B8-C626-02E6-D7B8-BEB6223A023E}"/>
                  </a:ext>
                </a:extLst>
              </p:cNvPr>
              <p:cNvSpPr txBox="1"/>
              <p:nvPr/>
            </p:nvSpPr>
            <p:spPr>
              <a:xfrm>
                <a:off x="7368972" y="2509913"/>
                <a:ext cx="791691" cy="465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SG" sz="1600"/>
              </a:p>
            </p:txBody>
          </p:sp>
        </mc:Choice>
        <mc:Fallback>
          <p:sp>
            <p:nvSpPr>
              <p:cNvPr id="35" name="TextBox 17">
                <a:extLst>
                  <a:ext uri="{FF2B5EF4-FFF2-40B4-BE49-F238E27FC236}">
                    <a16:creationId xmlns:a16="http://schemas.microsoft.com/office/drawing/2014/main" id="{70BED7B8-C626-02E6-D7B8-BEB6223A0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972" y="2509913"/>
                <a:ext cx="791691" cy="465127"/>
              </a:xfrm>
              <a:prstGeom prst="rect">
                <a:avLst/>
              </a:prstGeom>
              <a:blipFill>
                <a:blip r:embed="rId7"/>
                <a:stretch>
                  <a:fillRect l="-4762" t="-2632" r="-476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132">
                <a:extLst>
                  <a:ext uri="{FF2B5EF4-FFF2-40B4-BE49-F238E27FC236}">
                    <a16:creationId xmlns:a16="http://schemas.microsoft.com/office/drawing/2014/main" id="{87647FDA-944B-C4B2-3EA4-27DC6BB12002}"/>
                  </a:ext>
                </a:extLst>
              </p:cNvPr>
              <p:cNvSpPr txBox="1"/>
              <p:nvPr/>
            </p:nvSpPr>
            <p:spPr>
              <a:xfrm>
                <a:off x="310188" y="2547835"/>
                <a:ext cx="1815625" cy="465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TN</m:t>
                          </m:r>
                          <m: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  <m: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SG" sz="1600" b="0" i="0" smtClean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SG" sz="1600"/>
              </a:p>
            </p:txBody>
          </p:sp>
        </mc:Choice>
        <mc:Fallback>
          <p:sp>
            <p:nvSpPr>
              <p:cNvPr id="37" name="TextBox 132">
                <a:extLst>
                  <a:ext uri="{FF2B5EF4-FFF2-40B4-BE49-F238E27FC236}">
                    <a16:creationId xmlns:a16="http://schemas.microsoft.com/office/drawing/2014/main" id="{87647FDA-944B-C4B2-3EA4-27DC6BB12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88" y="2547835"/>
                <a:ext cx="1815625" cy="465127"/>
              </a:xfrm>
              <a:prstGeom prst="rect">
                <a:avLst/>
              </a:prstGeom>
              <a:blipFill>
                <a:blip r:embed="rId8"/>
                <a:stretch>
                  <a:fillRect t="-263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Google Shape;1531;p32">
            <a:extLst>
              <a:ext uri="{FF2B5EF4-FFF2-40B4-BE49-F238E27FC236}">
                <a16:creationId xmlns:a16="http://schemas.microsoft.com/office/drawing/2014/main" id="{3C6460EB-7C2E-9860-509C-4049B6D73A6E}"/>
              </a:ext>
            </a:extLst>
          </p:cNvPr>
          <p:cNvSpPr txBox="1"/>
          <p:nvPr/>
        </p:nvSpPr>
        <p:spPr>
          <a:xfrm>
            <a:off x="667577" y="2175953"/>
            <a:ext cx="1100846" cy="35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tx1">
                    <a:lumMod val="50000"/>
                  </a:schemeClr>
                </a:solidFill>
                <a:latin typeface="Fira Sans Extra Condensed" panose="020B0503050000020004" pitchFamily="34" charset="0"/>
                <a:ea typeface="Fira Sans Extra Condensed"/>
                <a:cs typeface="Fira Sans Extra Condensed"/>
              </a:rPr>
              <a:t>Accuracy</a:t>
            </a:r>
            <a:endParaRPr lang="en-US" sz="1800" b="1">
              <a:solidFill>
                <a:schemeClr val="tx1">
                  <a:lumMod val="50000"/>
                </a:schemeClr>
              </a:solidFill>
              <a:latin typeface="Fira Sans Extra Condensed" panose="020B0503050000020004" pitchFamily="34" charset="0"/>
              <a:ea typeface="Fira Sans Extra Condensed"/>
              <a:cs typeface="Fira Sans Extra Condensed"/>
            </a:endParaRPr>
          </a:p>
        </p:txBody>
      </p:sp>
      <p:sp>
        <p:nvSpPr>
          <p:cNvPr id="29" name="Google Shape;1531;p32">
            <a:extLst>
              <a:ext uri="{FF2B5EF4-FFF2-40B4-BE49-F238E27FC236}">
                <a16:creationId xmlns:a16="http://schemas.microsoft.com/office/drawing/2014/main" id="{FEBDBA53-C194-8843-BD83-24F2E80AD245}"/>
              </a:ext>
            </a:extLst>
          </p:cNvPr>
          <p:cNvSpPr txBox="1"/>
          <p:nvPr/>
        </p:nvSpPr>
        <p:spPr>
          <a:xfrm>
            <a:off x="7222584" y="2184733"/>
            <a:ext cx="1100846" cy="35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tx1">
                    <a:lumMod val="50000"/>
                  </a:schemeClr>
                </a:solidFill>
                <a:latin typeface="Fira Sans Extra Condensed" panose="020B0503050000020004" pitchFamily="34" charset="0"/>
                <a:ea typeface="Fira Sans Extra Condensed"/>
                <a:cs typeface="Fira Sans Extra Condensed"/>
              </a:rPr>
              <a:t>Recall</a:t>
            </a:r>
            <a:endParaRPr lang="en-US" sz="1800" b="1">
              <a:solidFill>
                <a:schemeClr val="tx1">
                  <a:lumMod val="50000"/>
                </a:schemeClr>
              </a:solidFill>
              <a:latin typeface="Fira Sans Extra Condensed" panose="020B0503050000020004" pitchFamily="34" charset="0"/>
              <a:ea typeface="Fira Sans Extra Condensed"/>
              <a:cs typeface="Fira Sans Extra Condensed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63076A7-254E-9393-89F3-09F53B7B7E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3128" y="654374"/>
            <a:ext cx="3302158" cy="269901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4F56E4-239B-0E30-7CE4-7C578D1EE0FA}"/>
              </a:ext>
            </a:extLst>
          </p:cNvPr>
          <p:cNvCxnSpPr/>
          <p:nvPr/>
        </p:nvCxnSpPr>
        <p:spPr>
          <a:xfrm flipH="1">
            <a:off x="2411845" y="2540577"/>
            <a:ext cx="516775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F04124-014F-99F7-6F0F-8A3232E36CAD}"/>
              </a:ext>
            </a:extLst>
          </p:cNvPr>
          <p:cNvCxnSpPr>
            <a:cxnSpLocks/>
          </p:cNvCxnSpPr>
          <p:nvPr/>
        </p:nvCxnSpPr>
        <p:spPr>
          <a:xfrm>
            <a:off x="4274819" y="3575627"/>
            <a:ext cx="3925" cy="349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4B0E44-3D03-6DF5-4B8F-DBEC1DDAACDD}"/>
              </a:ext>
            </a:extLst>
          </p:cNvPr>
          <p:cNvCxnSpPr>
            <a:cxnSpLocks/>
          </p:cNvCxnSpPr>
          <p:nvPr/>
        </p:nvCxnSpPr>
        <p:spPr>
          <a:xfrm>
            <a:off x="5925819" y="2553277"/>
            <a:ext cx="562725" cy="165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49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;p5">
            <a:extLst>
              <a:ext uri="{FF2B5EF4-FFF2-40B4-BE49-F238E27FC236}">
                <a16:creationId xmlns:a16="http://schemas.microsoft.com/office/drawing/2014/main" id="{8F91A677-8348-0067-97BA-172A4A5577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5475" y="196581"/>
            <a:ext cx="4985175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3200"/>
            </a:pPr>
            <a:r>
              <a:rPr lang="en-US" b="1">
                <a:latin typeface="Tahoma"/>
                <a:ea typeface="Tahoma"/>
                <a:cs typeface="Tahoma"/>
              </a:rPr>
              <a:t>Performance Measures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3A9A6F-AC69-C726-7AFD-5AB67D909314}"/>
              </a:ext>
            </a:extLst>
          </p:cNvPr>
          <p:cNvSpPr/>
          <p:nvPr/>
        </p:nvSpPr>
        <p:spPr>
          <a:xfrm>
            <a:off x="3812617" y="2467200"/>
            <a:ext cx="1731185" cy="959451"/>
          </a:xfrm>
          <a:prstGeom prst="round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Minimize False Negative</a:t>
            </a:r>
            <a:endParaRPr lang="en-US"/>
          </a:p>
        </p:txBody>
      </p:sp>
      <p:pic>
        <p:nvPicPr>
          <p:cNvPr id="11" name="Picture 27" descr="Shape, square&#10;&#10;Description automatically generated">
            <a:extLst>
              <a:ext uri="{FF2B5EF4-FFF2-40B4-BE49-F238E27FC236}">
                <a16:creationId xmlns:a16="http://schemas.microsoft.com/office/drawing/2014/main" id="{00A11844-62D7-9B56-55F4-A392E4E33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543" y="2708072"/>
            <a:ext cx="2629503" cy="1470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E4C78C-E431-5BF7-088A-AAB51F20427E}"/>
              </a:ext>
            </a:extLst>
          </p:cNvPr>
          <p:cNvSpPr txBox="1"/>
          <p:nvPr/>
        </p:nvSpPr>
        <p:spPr>
          <a:xfrm>
            <a:off x="7260310" y="2717369"/>
            <a:ext cx="1116302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>
                <a:latin typeface="Fira Sans Extra Condensed"/>
              </a:rPr>
              <a:t>F2 Score</a:t>
            </a:r>
            <a:endParaRPr lang="en-US" b="1">
              <a:latin typeface="Fira Sans Extra Condense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FA8D0D-5204-5E00-14EA-11B367FC1C5E}"/>
              </a:ext>
            </a:extLst>
          </p:cNvPr>
          <p:cNvSpPr txBox="1"/>
          <p:nvPr/>
        </p:nvSpPr>
        <p:spPr>
          <a:xfrm>
            <a:off x="6550503" y="3003253"/>
            <a:ext cx="24386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Set β = 2  to give more weights on recall</a:t>
            </a:r>
          </a:p>
        </p:txBody>
      </p:sp>
      <p:pic>
        <p:nvPicPr>
          <p:cNvPr id="17" name="Picture 34">
            <a:extLst>
              <a:ext uri="{FF2B5EF4-FFF2-40B4-BE49-F238E27FC236}">
                <a16:creationId xmlns:a16="http://schemas.microsoft.com/office/drawing/2014/main" id="{072BA99B-EA08-EF3A-7EC0-B184B0381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207" y="3503010"/>
            <a:ext cx="2401135" cy="567045"/>
          </a:xfrm>
          <a:prstGeom prst="rect">
            <a:avLst/>
          </a:prstGeom>
        </p:spPr>
      </p:pic>
      <p:pic>
        <p:nvPicPr>
          <p:cNvPr id="19" name="Google Shape;73;p8">
            <a:extLst>
              <a:ext uri="{FF2B5EF4-FFF2-40B4-BE49-F238E27FC236}">
                <a16:creationId xmlns:a16="http://schemas.microsoft.com/office/drawing/2014/main" id="{1EAB83C1-C9D0-68D8-6BB3-4FA5559797D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799" y="3558888"/>
            <a:ext cx="1060717" cy="100231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6;p17">
            <a:extLst>
              <a:ext uri="{FF2B5EF4-FFF2-40B4-BE49-F238E27FC236}">
                <a16:creationId xmlns:a16="http://schemas.microsoft.com/office/drawing/2014/main" id="{6BC81963-8EB5-0C04-DACD-ADCD77E75E31}"/>
              </a:ext>
            </a:extLst>
          </p:cNvPr>
          <p:cNvSpPr/>
          <p:nvPr/>
        </p:nvSpPr>
        <p:spPr>
          <a:xfrm>
            <a:off x="3098435" y="3304051"/>
            <a:ext cx="565184" cy="353343"/>
          </a:xfrm>
          <a:custGeom>
            <a:avLst/>
            <a:gdLst/>
            <a:ahLst/>
            <a:cxnLst/>
            <a:rect l="l" t="t" r="r" b="b"/>
            <a:pathLst>
              <a:path w="24499" h="13986" extrusionOk="0">
                <a:moveTo>
                  <a:pt x="1" y="1"/>
                </a:moveTo>
                <a:lnTo>
                  <a:pt x="6035" y="6986"/>
                </a:lnTo>
                <a:lnTo>
                  <a:pt x="1" y="13985"/>
                </a:lnTo>
                <a:lnTo>
                  <a:pt x="18479" y="13985"/>
                </a:lnTo>
                <a:lnTo>
                  <a:pt x="24499" y="6986"/>
                </a:lnTo>
                <a:lnTo>
                  <a:pt x="18479" y="1"/>
                </a:lnTo>
                <a:close/>
              </a:path>
            </a:pathLst>
          </a:custGeom>
          <a:solidFill>
            <a:srgbClr val="1C7B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6;p17">
            <a:extLst>
              <a:ext uri="{FF2B5EF4-FFF2-40B4-BE49-F238E27FC236}">
                <a16:creationId xmlns:a16="http://schemas.microsoft.com/office/drawing/2014/main" id="{3C7470DE-79A2-29B8-815E-643D7C7DE43D}"/>
              </a:ext>
            </a:extLst>
          </p:cNvPr>
          <p:cNvSpPr/>
          <p:nvPr/>
        </p:nvSpPr>
        <p:spPr>
          <a:xfrm>
            <a:off x="5750071" y="3304051"/>
            <a:ext cx="565184" cy="353343"/>
          </a:xfrm>
          <a:custGeom>
            <a:avLst/>
            <a:gdLst/>
            <a:ahLst/>
            <a:cxnLst/>
            <a:rect l="l" t="t" r="r" b="b"/>
            <a:pathLst>
              <a:path w="24499" h="13986" extrusionOk="0">
                <a:moveTo>
                  <a:pt x="1" y="1"/>
                </a:moveTo>
                <a:lnTo>
                  <a:pt x="6035" y="6986"/>
                </a:lnTo>
                <a:lnTo>
                  <a:pt x="1" y="13985"/>
                </a:lnTo>
                <a:lnTo>
                  <a:pt x="18479" y="13985"/>
                </a:lnTo>
                <a:lnTo>
                  <a:pt x="24499" y="6986"/>
                </a:lnTo>
                <a:lnTo>
                  <a:pt x="18479" y="1"/>
                </a:lnTo>
                <a:close/>
              </a:path>
            </a:pathLst>
          </a:custGeom>
          <a:solidFill>
            <a:srgbClr val="1C7B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3AFF48BB-8450-79B2-069A-70EB93927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78" y="2241874"/>
            <a:ext cx="2749708" cy="226721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BDAB942-6820-E11D-05D5-A393BD3530F5}"/>
              </a:ext>
            </a:extLst>
          </p:cNvPr>
          <p:cNvSpPr/>
          <p:nvPr/>
        </p:nvSpPr>
        <p:spPr>
          <a:xfrm>
            <a:off x="1642757" y="2387781"/>
            <a:ext cx="389243" cy="758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418B02C-2DEC-C846-BC5E-DA62795FE9D4}"/>
              </a:ext>
            </a:extLst>
          </p:cNvPr>
          <p:cNvSpPr/>
          <p:nvPr/>
        </p:nvSpPr>
        <p:spPr>
          <a:xfrm>
            <a:off x="1660175" y="3889828"/>
            <a:ext cx="346425" cy="346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B43ADC-2572-AF4E-16A8-49B359052EB3}"/>
              </a:ext>
            </a:extLst>
          </p:cNvPr>
          <p:cNvSpPr txBox="1"/>
          <p:nvPr/>
        </p:nvSpPr>
        <p:spPr>
          <a:xfrm>
            <a:off x="1644650" y="965200"/>
            <a:ext cx="564515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66700">
              <a:spcBef>
                <a:spcPts val="270"/>
              </a:spcBef>
              <a:buFont typeface="Arial,Sans-Serif"/>
              <a:buChar char="●"/>
            </a:pPr>
            <a:r>
              <a:rPr lang="en-US">
                <a:latin typeface="Fira Sans"/>
              </a:rPr>
              <a:t>In this case, it is critical that our models minimize inaccurate predictions that a person is diagnosed with no Alzheimer's, but he/she actually has (</a:t>
            </a:r>
            <a:r>
              <a:rPr lang="en-US" b="1">
                <a:latin typeface="Fira Sans"/>
              </a:rPr>
              <a:t>False Negative</a:t>
            </a:r>
            <a:r>
              <a:rPr lang="en-US">
                <a:latin typeface="Fira Sans"/>
              </a:rPr>
              <a:t>).</a:t>
            </a:r>
          </a:p>
          <a:p>
            <a:pPr marL="285750" indent="-266700">
              <a:buFont typeface="Arial,Sans-Serif"/>
              <a:buChar char="●"/>
            </a:pPr>
            <a:r>
              <a:rPr lang="en-US">
                <a:latin typeface="Fira Sans"/>
              </a:rPr>
              <a:t>Therefore, we emphasize more on </a:t>
            </a:r>
            <a:r>
              <a:rPr lang="en-US" b="1">
                <a:latin typeface="Fira Sans"/>
              </a:rPr>
              <a:t>Recall</a:t>
            </a:r>
            <a:r>
              <a:rPr lang="en-US">
                <a:latin typeface="Fira Sans"/>
              </a:rPr>
              <a:t> than </a:t>
            </a:r>
            <a:r>
              <a:rPr lang="en-US" b="1">
                <a:latin typeface="Fira Sans"/>
              </a:rPr>
              <a:t>Precision</a:t>
            </a:r>
            <a:r>
              <a:rPr lang="en-US">
                <a:latin typeface="Fira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349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</p:bldLst>
  </p:timing>
</p:sld>
</file>

<file path=ppt/theme/theme1.xml><?xml version="1.0" encoding="utf-8"?>
<a:theme xmlns:a="http://schemas.openxmlformats.org/drawingml/2006/main" name="Healthcare Infographics by Slidesgo">
  <a:themeElements>
    <a:clrScheme name="Simple Light">
      <a:dk1>
        <a:srgbClr val="000000"/>
      </a:dk1>
      <a:lt1>
        <a:srgbClr val="FFFFFF"/>
      </a:lt1>
      <a:dk2>
        <a:srgbClr val="1DABA8"/>
      </a:dk2>
      <a:lt2>
        <a:srgbClr val="5FCAAB"/>
      </a:lt2>
      <a:accent1>
        <a:srgbClr val="008F74"/>
      </a:accent1>
      <a:accent2>
        <a:srgbClr val="0F5980"/>
      </a:accent2>
      <a:accent3>
        <a:srgbClr val="1C7B83"/>
      </a:accent3>
      <a:accent4>
        <a:srgbClr val="115358"/>
      </a:accent4>
      <a:accent5>
        <a:srgbClr val="138C8A"/>
      </a:accent5>
      <a:accent6>
        <a:srgbClr val="1B8FAA"/>
      </a:accent6>
      <a:hlink>
        <a:srgbClr val="006D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plate">
  <a:themeElements>
    <a:clrScheme name="default">
      <a:dk1>
        <a:srgbClr val="4D4D4D"/>
      </a:dk1>
      <a:lt1>
        <a:srgbClr val="FFFFFF"/>
      </a:lt1>
      <a:dk2>
        <a:srgbClr val="4D4D4D"/>
      </a:dk2>
      <a:lt2>
        <a:srgbClr val="003399"/>
      </a:lt2>
      <a:accent1>
        <a:srgbClr val="6699FF"/>
      </a:accent1>
      <a:accent2>
        <a:srgbClr val="3399FF"/>
      </a:accent2>
      <a:accent3>
        <a:srgbClr val="FFFFFF"/>
      </a:accent3>
      <a:accent4>
        <a:srgbClr val="6699FF"/>
      </a:accent4>
      <a:accent5>
        <a:srgbClr val="3399FF"/>
      </a:accent5>
      <a:accent6>
        <a:srgbClr val="FFFFFF"/>
      </a:accent6>
      <a:hlink>
        <a:srgbClr val="99CCFF"/>
      </a:hlink>
      <a:folHlink>
        <a:srgbClr val="DDDDD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33462D286A4245B67C59FC59045E4E" ma:contentTypeVersion="2" ma:contentTypeDescription="Create a new document." ma:contentTypeScope="" ma:versionID="f63ed058261124e472bab539e848ce03">
  <xsd:schema xmlns:xsd="http://www.w3.org/2001/XMLSchema" xmlns:xs="http://www.w3.org/2001/XMLSchema" xmlns:p="http://schemas.microsoft.com/office/2006/metadata/properties" xmlns:ns2="31ee75da-f7b1-4e2b-be00-a2106b03be17" targetNamespace="http://schemas.microsoft.com/office/2006/metadata/properties" ma:root="true" ma:fieldsID="22fa6391afce3f96d3375a5c61685875" ns2:_="">
    <xsd:import namespace="31ee75da-f7b1-4e2b-be00-a2106b03be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ee75da-f7b1-4e2b-be00-a2106b03b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E2B80B9-07EA-46CA-9B1F-E45E944C1826}">
  <ds:schemaRefs>
    <ds:schemaRef ds:uri="31ee75da-f7b1-4e2b-be00-a2106b03be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083215E-0C7D-45A4-8CAA-37EA217B84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4C84BB-C5DD-4660-BBD1-93B490FE904E}">
  <ds:schemaRefs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31ee75da-f7b1-4e2b-be00-a2106b03be17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909</Words>
  <Application>Microsoft Macintosh PowerPoint</Application>
  <PresentationFormat>On-screen Show (16:9)</PresentationFormat>
  <Paragraphs>239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Chivo</vt:lpstr>
      <vt:lpstr>Fira Sans</vt:lpstr>
      <vt:lpstr>Cambria Math</vt:lpstr>
      <vt:lpstr>Arial</vt:lpstr>
      <vt:lpstr>Tahoma</vt:lpstr>
      <vt:lpstr>Courier New</vt:lpstr>
      <vt:lpstr>Fira Sans Extra Condensed</vt:lpstr>
      <vt:lpstr>Arial,Sans-Serif</vt:lpstr>
      <vt:lpstr>Verdana</vt:lpstr>
      <vt:lpstr>Healthcare Infographics by Slidesgo</vt:lpstr>
      <vt:lpstr>template</vt:lpstr>
      <vt:lpstr>Anomaly Alzheimer Detection in MRI</vt:lpstr>
      <vt:lpstr>Background and Introduction</vt:lpstr>
      <vt:lpstr>Background and Introduction</vt:lpstr>
      <vt:lpstr>Problem Formulation</vt:lpstr>
      <vt:lpstr>PowerPoint Presentation</vt:lpstr>
      <vt:lpstr>PowerPoint Presentation</vt:lpstr>
      <vt:lpstr>PowerPoint Presentation</vt:lpstr>
      <vt:lpstr>Performance Measures</vt:lpstr>
      <vt:lpstr>Performance Measures</vt:lpstr>
      <vt:lpstr>Image Preprocessing</vt:lpstr>
      <vt:lpstr>Approach</vt:lpstr>
      <vt:lpstr>Naïve Bayes</vt:lpstr>
      <vt:lpstr>Gaussian Result</vt:lpstr>
      <vt:lpstr>Logistic Regression</vt:lpstr>
      <vt:lpstr>Random Forest</vt:lpstr>
      <vt:lpstr>ANN Architecture</vt:lpstr>
      <vt:lpstr>ANN Result</vt:lpstr>
      <vt:lpstr>CNN Architecture</vt:lpstr>
      <vt:lpstr>CNN Result</vt:lpstr>
      <vt:lpstr>CRNN Architecture</vt:lpstr>
      <vt:lpstr>CRNN Result</vt:lpstr>
      <vt:lpstr>Summary </vt:lpstr>
      <vt:lpstr>     Q &amp; A Thank You 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Alzheimer’s Disease Classification</dc:title>
  <cp:lastModifiedBy>WANG Ruipeng</cp:lastModifiedBy>
  <cp:revision>2</cp:revision>
  <dcterms:modified xsi:type="dcterms:W3CDTF">2022-06-17T15:51:06Z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0x010100D433462D286A4245B67C59FC59045E4E</vt:lpwstr>
  </property>
</Properties>
</file>